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303" r:id="rId3"/>
    <p:sldId id="304" r:id="rId4"/>
    <p:sldId id="305" r:id="rId5"/>
    <p:sldId id="306" r:id="rId6"/>
    <p:sldId id="307" r:id="rId7"/>
    <p:sldId id="258" r:id="rId8"/>
    <p:sldId id="260" r:id="rId9"/>
    <p:sldId id="269" r:id="rId10"/>
    <p:sldId id="270" r:id="rId11"/>
    <p:sldId id="271" r:id="rId12"/>
    <p:sldId id="324" r:id="rId13"/>
    <p:sldId id="325" r:id="rId14"/>
    <p:sldId id="326" r:id="rId15"/>
    <p:sldId id="277" r:id="rId16"/>
    <p:sldId id="280" r:id="rId17"/>
    <p:sldId id="281" r:id="rId18"/>
    <p:sldId id="278" r:id="rId19"/>
    <p:sldId id="279" r:id="rId20"/>
    <p:sldId id="282" r:id="rId21"/>
    <p:sldId id="313" r:id="rId22"/>
    <p:sldId id="311" r:id="rId23"/>
    <p:sldId id="314" r:id="rId24"/>
    <p:sldId id="312" r:id="rId25"/>
    <p:sldId id="315" r:id="rId26"/>
    <p:sldId id="316" r:id="rId27"/>
    <p:sldId id="289" r:id="rId28"/>
    <p:sldId id="291" r:id="rId29"/>
    <p:sldId id="292" r:id="rId30"/>
    <p:sldId id="310" r:id="rId31"/>
    <p:sldId id="293" r:id="rId32"/>
    <p:sldId id="294" r:id="rId33"/>
    <p:sldId id="300" r:id="rId34"/>
    <p:sldId id="301" r:id="rId35"/>
    <p:sldId id="317" r:id="rId36"/>
    <p:sldId id="318" r:id="rId37"/>
    <p:sldId id="320" r:id="rId38"/>
    <p:sldId id="319" r:id="rId39"/>
    <p:sldId id="321" r:id="rId40"/>
    <p:sldId id="322" r:id="rId41"/>
    <p:sldId id="323" r:id="rId42"/>
    <p:sldId id="302" r:id="rId43"/>
    <p:sldId id="264" r:id="rId44"/>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dirty="0"/>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D97FF3-0379-4AF0-A37B-74349F766343}" type="datetimeFigureOut">
              <a:rPr lang="sl-SI" smtClean="0"/>
              <a:t>4.9.2014</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E95CBA-E283-4966-A671-17942550963D}" type="slidenum">
              <a:rPr lang="sl-SI" smtClean="0"/>
              <a:t>‹#›</a:t>
            </a:fld>
            <a:endParaRPr lang="sl-SI"/>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650" y="2852738"/>
            <a:ext cx="4584700"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grada stranske slike 3"/>
          <p:cNvSpPr txBox="1">
            <a:spLocks noRot="1" noChangeAspect="1"/>
          </p:cNvSpPr>
          <p:nvPr/>
        </p:nvSpPr>
        <p:spPr>
          <a:xfrm>
            <a:off x="1143000" y="683568"/>
            <a:ext cx="4572000" cy="3429000"/>
          </a:xfrm>
          <a:prstGeom prst="rect">
            <a:avLst/>
          </a:prstGeom>
          <a:noFill/>
          <a:ln w="12700">
            <a:solidFill>
              <a:prstClr val="black"/>
            </a:solidFill>
          </a:ln>
        </p:spPr>
        <p:txBody>
          <a:bodyPr vert="horz" lIns="91440" tIns="45720" rIns="91440" bIns="45720" rtlCol="0" anchor="ct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sl-SI"/>
          </a:p>
        </p:txBody>
      </p:sp>
    </p:spTree>
    <p:extLst>
      <p:ext uri="{BB962C8B-B14F-4D97-AF65-F5344CB8AC3E}">
        <p14:creationId xmlns:p14="http://schemas.microsoft.com/office/powerpoint/2010/main" val="274804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a:prstGeom prst="rect">
            <a:avLst/>
          </a:prstGeo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4.9.2014</a:t>
            </a:fld>
            <a:endParaRPr lang="sl-SI"/>
          </a:p>
        </p:txBody>
      </p:sp>
      <p:sp>
        <p:nvSpPr>
          <p:cNvPr id="5" name="Ograda noge 4"/>
          <p:cNvSpPr>
            <a:spLocks noGrp="1"/>
          </p:cNvSpPr>
          <p:nvPr>
            <p:ph type="ftr" sz="quarter" idx="11"/>
          </p:nvPr>
        </p:nvSpPr>
        <p:spPr>
          <a:xfrm>
            <a:off x="3124200" y="6356350"/>
            <a:ext cx="2895600" cy="365125"/>
          </a:xfrm>
          <a:prstGeom prst="rect">
            <a:avLst/>
          </a:prstGeom>
        </p:spPr>
        <p:txBody>
          <a:bodyPr/>
          <a:lstStyle/>
          <a:p>
            <a:endParaRPr lang="sl-SI"/>
          </a:p>
        </p:txBody>
      </p:sp>
      <p:sp>
        <p:nvSpPr>
          <p:cNvPr id="6" name="Ograda številke diapozitiva 5"/>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
        <p:nvSpPr>
          <p:cNvPr id="8" name="Ograda slike 7"/>
          <p:cNvSpPr>
            <a:spLocks noGrp="1"/>
          </p:cNvSpPr>
          <p:nvPr>
            <p:ph type="pic" sz="quarter" idx="13"/>
          </p:nvPr>
        </p:nvSpPr>
        <p:spPr>
          <a:xfrm>
            <a:off x="323850" y="188913"/>
            <a:ext cx="8640763" cy="1511300"/>
          </a:xfrm>
        </p:spPr>
        <p:txBody>
          <a:bodyPr/>
          <a:lstStyle/>
          <a:p>
            <a:endParaRPr lang="sl-SI"/>
          </a:p>
        </p:txBody>
      </p:sp>
    </p:spTree>
    <p:extLst>
      <p:ext uri="{BB962C8B-B14F-4D97-AF65-F5344CB8AC3E}">
        <p14:creationId xmlns:p14="http://schemas.microsoft.com/office/powerpoint/2010/main" val="3593256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4.9.2014</a:t>
            </a:fld>
            <a:endParaRPr lang="sl-SI"/>
          </a:p>
        </p:txBody>
      </p:sp>
      <p:sp>
        <p:nvSpPr>
          <p:cNvPr id="6" name="Ograda noge 5"/>
          <p:cNvSpPr>
            <a:spLocks noGrp="1"/>
          </p:cNvSpPr>
          <p:nvPr>
            <p:ph type="ftr" sz="quarter" idx="11"/>
          </p:nvPr>
        </p:nvSpPr>
        <p:spPr>
          <a:xfrm>
            <a:off x="3124200" y="6356350"/>
            <a:ext cx="2895600" cy="365125"/>
          </a:xfrm>
          <a:prstGeom prst="rect">
            <a:avLst/>
          </a:prstGeom>
        </p:spPr>
        <p:txBody>
          <a:bodyPr/>
          <a:lstStyle/>
          <a:p>
            <a:endParaRPr lang="sl-SI"/>
          </a:p>
        </p:txBody>
      </p:sp>
      <p:sp>
        <p:nvSpPr>
          <p:cNvPr id="7" name="Ograda številke diapozitiva 6"/>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3689427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4.9.2014</a:t>
            </a:fld>
            <a:endParaRPr lang="sl-SI"/>
          </a:p>
        </p:txBody>
      </p:sp>
      <p:sp>
        <p:nvSpPr>
          <p:cNvPr id="5" name="Ograda noge 4"/>
          <p:cNvSpPr>
            <a:spLocks noGrp="1"/>
          </p:cNvSpPr>
          <p:nvPr>
            <p:ph type="ftr" sz="quarter" idx="11"/>
          </p:nvPr>
        </p:nvSpPr>
        <p:spPr>
          <a:xfrm>
            <a:off x="3124200" y="6356350"/>
            <a:ext cx="2895600" cy="365125"/>
          </a:xfrm>
          <a:prstGeom prst="rect">
            <a:avLst/>
          </a:prstGeom>
        </p:spPr>
        <p:txBody>
          <a:bodyPr/>
          <a:lstStyle/>
          <a:p>
            <a:endParaRPr lang="sl-SI"/>
          </a:p>
        </p:txBody>
      </p:sp>
      <p:sp>
        <p:nvSpPr>
          <p:cNvPr id="6" name="Ograda številke diapozitiva 5"/>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859318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a:prstGeom prst="rect">
            <a:avLst/>
          </a:prstGeo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4.9.2014</a:t>
            </a:fld>
            <a:endParaRPr lang="sl-SI"/>
          </a:p>
        </p:txBody>
      </p:sp>
      <p:sp>
        <p:nvSpPr>
          <p:cNvPr id="5" name="Ograda noge 4"/>
          <p:cNvSpPr>
            <a:spLocks noGrp="1"/>
          </p:cNvSpPr>
          <p:nvPr>
            <p:ph type="ftr" sz="quarter" idx="11"/>
          </p:nvPr>
        </p:nvSpPr>
        <p:spPr>
          <a:xfrm>
            <a:off x="3124200" y="6356350"/>
            <a:ext cx="2895600" cy="365125"/>
          </a:xfrm>
          <a:prstGeom prst="rect">
            <a:avLst/>
          </a:prstGeom>
        </p:spPr>
        <p:txBody>
          <a:bodyPr/>
          <a:lstStyle/>
          <a:p>
            <a:endParaRPr lang="sl-SI"/>
          </a:p>
        </p:txBody>
      </p:sp>
      <p:sp>
        <p:nvSpPr>
          <p:cNvPr id="6" name="Ograda številke diapozitiva 5"/>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4121455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Prazen">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3A662C08-3D89-42F8-96BD-5048BFF91A5B}" type="slidenum">
              <a:rPr lang="ar-SA"/>
              <a:pPr>
                <a:defRPr/>
              </a:pPr>
              <a:t>‹#›</a:t>
            </a:fld>
            <a:endParaRPr lang="en-US"/>
          </a:p>
        </p:txBody>
      </p:sp>
    </p:spTree>
    <p:extLst>
      <p:ext uri="{BB962C8B-B14F-4D97-AF65-F5344CB8AC3E}">
        <p14:creationId xmlns:p14="http://schemas.microsoft.com/office/powerpoint/2010/main" val="9852369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4.9.2014</a:t>
            </a:fld>
            <a:endParaRPr lang="sl-SI"/>
          </a:p>
        </p:txBody>
      </p:sp>
      <p:sp>
        <p:nvSpPr>
          <p:cNvPr id="5" name="Ograda noge 4"/>
          <p:cNvSpPr>
            <a:spLocks noGrp="1"/>
          </p:cNvSpPr>
          <p:nvPr>
            <p:ph type="ftr" sz="quarter" idx="11"/>
          </p:nvPr>
        </p:nvSpPr>
        <p:spPr>
          <a:xfrm>
            <a:off x="3124200" y="6356350"/>
            <a:ext cx="2895600" cy="365125"/>
          </a:xfrm>
          <a:prstGeom prst="rect">
            <a:avLst/>
          </a:prstGeom>
        </p:spPr>
        <p:txBody>
          <a:bodyPr/>
          <a:lstStyle/>
          <a:p>
            <a:endParaRPr lang="sl-SI"/>
          </a:p>
        </p:txBody>
      </p:sp>
      <p:sp>
        <p:nvSpPr>
          <p:cNvPr id="6" name="Ograda številke diapozitiva 5"/>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1384194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4.9.2014</a:t>
            </a:fld>
            <a:endParaRPr lang="sl-SI"/>
          </a:p>
        </p:txBody>
      </p:sp>
      <p:sp>
        <p:nvSpPr>
          <p:cNvPr id="5" name="Ograda noge 4"/>
          <p:cNvSpPr>
            <a:spLocks noGrp="1"/>
          </p:cNvSpPr>
          <p:nvPr>
            <p:ph type="ftr" sz="quarter" idx="11"/>
          </p:nvPr>
        </p:nvSpPr>
        <p:spPr>
          <a:xfrm>
            <a:off x="3124200" y="6356350"/>
            <a:ext cx="2895600" cy="365125"/>
          </a:xfrm>
          <a:prstGeom prst="rect">
            <a:avLst/>
          </a:prstGeom>
        </p:spPr>
        <p:txBody>
          <a:bodyPr/>
          <a:lstStyle/>
          <a:p>
            <a:endParaRPr lang="sl-SI"/>
          </a:p>
        </p:txBody>
      </p:sp>
      <p:sp>
        <p:nvSpPr>
          <p:cNvPr id="6" name="Ograda številke diapozitiva 5"/>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2713927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4.9.2014</a:t>
            </a:fld>
            <a:endParaRPr lang="sl-SI"/>
          </a:p>
        </p:txBody>
      </p:sp>
      <p:sp>
        <p:nvSpPr>
          <p:cNvPr id="6" name="Ograda noge 5"/>
          <p:cNvSpPr>
            <a:spLocks noGrp="1"/>
          </p:cNvSpPr>
          <p:nvPr>
            <p:ph type="ftr" sz="quarter" idx="11"/>
          </p:nvPr>
        </p:nvSpPr>
        <p:spPr>
          <a:xfrm>
            <a:off x="3124200" y="6356350"/>
            <a:ext cx="2895600" cy="365125"/>
          </a:xfrm>
          <a:prstGeom prst="rect">
            <a:avLst/>
          </a:prstGeom>
        </p:spPr>
        <p:txBody>
          <a:bodyPr/>
          <a:lstStyle/>
          <a:p>
            <a:endParaRPr lang="sl-SI"/>
          </a:p>
        </p:txBody>
      </p:sp>
      <p:sp>
        <p:nvSpPr>
          <p:cNvPr id="7" name="Ograda številke diapozitiva 6"/>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1348106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4.9.2014</a:t>
            </a:fld>
            <a:endParaRPr lang="sl-SI"/>
          </a:p>
        </p:txBody>
      </p:sp>
      <p:sp>
        <p:nvSpPr>
          <p:cNvPr id="8" name="Ograda noge 7"/>
          <p:cNvSpPr>
            <a:spLocks noGrp="1"/>
          </p:cNvSpPr>
          <p:nvPr>
            <p:ph type="ftr" sz="quarter" idx="11"/>
          </p:nvPr>
        </p:nvSpPr>
        <p:spPr>
          <a:xfrm>
            <a:off x="3124200" y="6356350"/>
            <a:ext cx="2895600" cy="365125"/>
          </a:xfrm>
          <a:prstGeom prst="rect">
            <a:avLst/>
          </a:prstGeom>
        </p:spPr>
        <p:txBody>
          <a:bodyPr/>
          <a:lstStyle/>
          <a:p>
            <a:endParaRPr lang="sl-SI"/>
          </a:p>
        </p:txBody>
      </p:sp>
      <p:sp>
        <p:nvSpPr>
          <p:cNvPr id="9" name="Ograda številke diapozitiva 8"/>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111982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l-SI" smtClean="0"/>
              <a:t>Uredite slog naslova matrice</a:t>
            </a:r>
            <a:endParaRPr lang="sl-SI"/>
          </a:p>
        </p:txBody>
      </p:sp>
      <p:sp>
        <p:nvSpPr>
          <p:cNvPr id="3" name="Ograda datuma 2"/>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4.9.2014</a:t>
            </a:fld>
            <a:endParaRPr lang="sl-SI"/>
          </a:p>
        </p:txBody>
      </p:sp>
      <p:sp>
        <p:nvSpPr>
          <p:cNvPr id="4" name="Ograda noge 3"/>
          <p:cNvSpPr>
            <a:spLocks noGrp="1"/>
          </p:cNvSpPr>
          <p:nvPr>
            <p:ph type="ftr" sz="quarter" idx="11"/>
          </p:nvPr>
        </p:nvSpPr>
        <p:spPr>
          <a:xfrm>
            <a:off x="3124200" y="6356350"/>
            <a:ext cx="2895600" cy="365125"/>
          </a:xfrm>
          <a:prstGeom prst="rect">
            <a:avLst/>
          </a:prstGeom>
        </p:spPr>
        <p:txBody>
          <a:bodyPr/>
          <a:lstStyle/>
          <a:p>
            <a:endParaRPr lang="sl-SI"/>
          </a:p>
        </p:txBody>
      </p:sp>
      <p:sp>
        <p:nvSpPr>
          <p:cNvPr id="5" name="Ograda številke diapozitiva 4"/>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274081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4.9.2014</a:t>
            </a:fld>
            <a:endParaRPr lang="sl-SI"/>
          </a:p>
        </p:txBody>
      </p:sp>
      <p:sp>
        <p:nvSpPr>
          <p:cNvPr id="3" name="Ograda noge 2"/>
          <p:cNvSpPr>
            <a:spLocks noGrp="1"/>
          </p:cNvSpPr>
          <p:nvPr>
            <p:ph type="ftr" sz="quarter" idx="11"/>
          </p:nvPr>
        </p:nvSpPr>
        <p:spPr>
          <a:xfrm>
            <a:off x="3124200" y="6356350"/>
            <a:ext cx="2895600" cy="365125"/>
          </a:xfrm>
          <a:prstGeom prst="rect">
            <a:avLst/>
          </a:prstGeom>
        </p:spPr>
        <p:txBody>
          <a:bodyPr/>
          <a:lstStyle/>
          <a:p>
            <a:endParaRPr lang="sl-SI"/>
          </a:p>
        </p:txBody>
      </p:sp>
      <p:sp>
        <p:nvSpPr>
          <p:cNvPr id="4" name="Ograda številke diapozitiva 3"/>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148905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a:prstGeom prst="rect">
            <a:avLst/>
          </a:prstGeo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a:xfrm>
            <a:off x="457200" y="6356350"/>
            <a:ext cx="2133600" cy="365125"/>
          </a:xfrm>
          <a:prstGeom prst="rect">
            <a:avLst/>
          </a:prstGeom>
        </p:spPr>
        <p:txBody>
          <a:bodyPr/>
          <a:lstStyle/>
          <a:p>
            <a:fld id="{22D89986-7994-417E-A7CB-BA57C8B89C37}" type="datetimeFigureOut">
              <a:rPr lang="sl-SI" smtClean="0"/>
              <a:t>4.9.2014</a:t>
            </a:fld>
            <a:endParaRPr lang="sl-SI"/>
          </a:p>
        </p:txBody>
      </p:sp>
      <p:sp>
        <p:nvSpPr>
          <p:cNvPr id="6" name="Ograda noge 5"/>
          <p:cNvSpPr>
            <a:spLocks noGrp="1"/>
          </p:cNvSpPr>
          <p:nvPr>
            <p:ph type="ftr" sz="quarter" idx="11"/>
          </p:nvPr>
        </p:nvSpPr>
        <p:spPr>
          <a:xfrm>
            <a:off x="3124200" y="6356350"/>
            <a:ext cx="2895600" cy="365125"/>
          </a:xfrm>
          <a:prstGeom prst="rect">
            <a:avLst/>
          </a:prstGeom>
        </p:spPr>
        <p:txBody>
          <a:bodyPr/>
          <a:lstStyle/>
          <a:p>
            <a:endParaRPr lang="sl-SI"/>
          </a:p>
        </p:txBody>
      </p:sp>
      <p:sp>
        <p:nvSpPr>
          <p:cNvPr id="7" name="Ograda številke diapozitiva 6"/>
          <p:cNvSpPr>
            <a:spLocks noGrp="1"/>
          </p:cNvSpPr>
          <p:nvPr>
            <p:ph type="sldNum" sz="quarter" idx="12"/>
          </p:nvPr>
        </p:nvSpPr>
        <p:spPr>
          <a:xfrm>
            <a:off x="6553200" y="6356350"/>
            <a:ext cx="2133600" cy="365125"/>
          </a:xfrm>
          <a:prstGeom prst="rect">
            <a:avLst/>
          </a:prstGeom>
        </p:spPr>
        <p:txBody>
          <a:bodyPr/>
          <a:lstStyle/>
          <a:p>
            <a:fld id="{83C5A4AF-0526-4453-A08D-9D2812925809}" type="slidenum">
              <a:rPr lang="sl-SI" smtClean="0"/>
              <a:t>‹#›</a:t>
            </a:fld>
            <a:endParaRPr lang="sl-SI"/>
          </a:p>
        </p:txBody>
      </p:sp>
    </p:spTree>
    <p:extLst>
      <p:ext uri="{BB962C8B-B14F-4D97-AF65-F5344CB8AC3E}">
        <p14:creationId xmlns:p14="http://schemas.microsoft.com/office/powerpoint/2010/main" val="1733720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Ograda besedila 2"/>
          <p:cNvSpPr>
            <a:spLocks noGrp="1"/>
          </p:cNvSpPr>
          <p:nvPr>
            <p:ph type="body" idx="1"/>
          </p:nvPr>
        </p:nvSpPr>
        <p:spPr>
          <a:xfrm>
            <a:off x="0" y="116632"/>
            <a:ext cx="9144000" cy="6741368"/>
          </a:xfrm>
          <a:prstGeom prst="rect">
            <a:avLst/>
          </a:prstGeom>
        </p:spPr>
        <p:txBody>
          <a:bodyPr vert="horz" lIns="91440" tIns="45720" rIns="91440" bIns="45720" rtlCol="0">
            <a:normAutofit/>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pic>
        <p:nvPicPr>
          <p:cNvPr id="7" name="Picture 7" descr="slide01 copy"/>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9180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9"/>
          <p:cNvSpPr txBox="1">
            <a:spLocks noChangeArrowheads="1"/>
          </p:cNvSpPr>
          <p:nvPr userDrawn="1"/>
        </p:nvSpPr>
        <p:spPr bwMode="auto">
          <a:xfrm>
            <a:off x="1116013" y="274638"/>
            <a:ext cx="4443011" cy="10772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rtl="0" eaLnBrk="1" hangingPunct="1"/>
            <a:r>
              <a:rPr lang="sl-SI" altLang="sl-SI" sz="3200" dirty="0">
                <a:solidFill>
                  <a:schemeClr val="bg1"/>
                </a:solidFill>
                <a:latin typeface="Fiba" pitchFamily="2" charset="0"/>
              </a:rPr>
              <a:t>Uradna košarkarska</a:t>
            </a:r>
          </a:p>
          <a:p>
            <a:pPr rtl="0" eaLnBrk="1" hangingPunct="1"/>
            <a:r>
              <a:rPr lang="sl-SI" altLang="sl-SI" sz="3200" dirty="0">
                <a:solidFill>
                  <a:schemeClr val="bg1"/>
                </a:solidFill>
                <a:latin typeface="Fiba" pitchFamily="2" charset="0"/>
              </a:rPr>
              <a:t>pravila </a:t>
            </a:r>
            <a:r>
              <a:rPr lang="de-DE" altLang="sl-SI" sz="3200" dirty="0">
                <a:solidFill>
                  <a:schemeClr val="bg1"/>
                </a:solidFill>
                <a:latin typeface="Fiba" pitchFamily="2" charset="0"/>
              </a:rPr>
              <a:t>20</a:t>
            </a:r>
            <a:r>
              <a:rPr lang="sl-SI" altLang="sl-SI" sz="3200" dirty="0" smtClean="0">
                <a:solidFill>
                  <a:schemeClr val="bg1"/>
                </a:solidFill>
                <a:latin typeface="Fiba" pitchFamily="2" charset="0"/>
              </a:rPr>
              <a:t>14</a:t>
            </a:r>
            <a:r>
              <a:rPr lang="sl-SI" altLang="sl-SI" sz="3200" baseline="0" dirty="0" smtClean="0">
                <a:solidFill>
                  <a:schemeClr val="bg1"/>
                </a:solidFill>
                <a:latin typeface="Fiba" pitchFamily="2" charset="0"/>
              </a:rPr>
              <a:t> - SPREMEMBE</a:t>
            </a:r>
            <a:endParaRPr lang="en-US" altLang="sl-SI" sz="3200" dirty="0">
              <a:solidFill>
                <a:schemeClr val="bg1"/>
              </a:solidFill>
              <a:latin typeface="Fiba" pitchFamily="2" charset="0"/>
            </a:endParaRPr>
          </a:p>
        </p:txBody>
      </p:sp>
      <p:sp>
        <p:nvSpPr>
          <p:cNvPr id="10" name="Text Box 8"/>
          <p:cNvSpPr txBox="1">
            <a:spLocks noChangeArrowheads="1"/>
          </p:cNvSpPr>
          <p:nvPr userDrawn="1"/>
        </p:nvSpPr>
        <p:spPr bwMode="auto">
          <a:xfrm>
            <a:off x="8388350" y="6467475"/>
            <a:ext cx="7762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rtl="0" eaLnBrk="1" hangingPunct="1"/>
            <a:r>
              <a:rPr lang="sl-SI" altLang="sl-SI" sz="1200" dirty="0">
                <a:solidFill>
                  <a:schemeClr val="bg1"/>
                </a:solidFill>
                <a:latin typeface="Fiba" pitchFamily="2" charset="0"/>
              </a:rPr>
              <a:t>Stran</a:t>
            </a:r>
            <a:r>
              <a:rPr lang="de-DE" altLang="sl-SI" sz="1200" dirty="0">
                <a:solidFill>
                  <a:schemeClr val="bg1"/>
                </a:solidFill>
                <a:latin typeface="Fiba" pitchFamily="2" charset="0"/>
              </a:rPr>
              <a:t> </a:t>
            </a:r>
            <a:fld id="{86A587EE-61EB-476A-A3D4-BB9BC6A14E39}" type="slidenum">
              <a:rPr lang="en-US" altLang="sl-SI" sz="1200">
                <a:solidFill>
                  <a:schemeClr val="bg1"/>
                </a:solidFill>
                <a:latin typeface="Fiba" pitchFamily="2" charset="0"/>
              </a:rPr>
              <a:pPr rtl="0" eaLnBrk="1" hangingPunct="1"/>
              <a:t>‹#›</a:t>
            </a:fld>
            <a:endParaRPr lang="en-US" altLang="sl-SI" sz="1200" dirty="0">
              <a:solidFill>
                <a:schemeClr val="bg1"/>
              </a:solidFill>
              <a:latin typeface="Fiba" pitchFamily="2" charset="0"/>
            </a:endParaRPr>
          </a:p>
        </p:txBody>
      </p:sp>
    </p:spTree>
    <p:extLst>
      <p:ext uri="{BB962C8B-B14F-4D97-AF65-F5344CB8AC3E}">
        <p14:creationId xmlns:p14="http://schemas.microsoft.com/office/powerpoint/2010/main" val="104206639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3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323528" y="1844824"/>
            <a:ext cx="8134672" cy="4248472"/>
          </a:xfrm>
        </p:spPr>
        <p:txBody>
          <a:bodyPr/>
          <a:lstStyle/>
          <a:p>
            <a:r>
              <a:rPr lang="sl-SI" sz="5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Spremembe Uradnih košarkarskih pravil 2014 za </a:t>
            </a:r>
            <a:r>
              <a:rPr lang="sl-SI"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pomožne sodnike </a:t>
            </a:r>
            <a:br>
              <a:rPr lang="sl-SI" sz="5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l-SI" sz="5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 napotki za delo </a:t>
            </a:r>
            <a:br>
              <a:rPr lang="sl-SI" sz="5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sl-SI" sz="5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 sezoni 2014/15</a:t>
            </a:r>
            <a:endParaRPr lang="sl-SI" sz="5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7147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Minuta odmora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1323439"/>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Nobeno moštvo v drugem polčasu še ni vzelo nobene minute odmora, ko ura za merjenje igralnega časa v četrti četrtini kaže 2:00</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zapisnikar čez prvi prazen kvadrat za drugi polčas pri obeh moštvih potegne vzporedni (vodoravni) črti</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4077072"/>
            <a:ext cx="2812916" cy="2107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817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Minuta odmora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431435"/>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Med igro, ko ura za merjenje igralnega časa v četrti četrtini kaže 2:09, trener moštva A zahteva svojo prvo minuto odmora v drugem polčasu. Ko ura za merjenje igralnega časa kaže 1:58 pade žoga izven igrišča in uro za merjenje igralnega časa se zaustavi. Moštvu A se sedaj odobri minuto odmora</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zapisnikar čez prvi prazen kvadrat za drugi polčas pri moštvu A potegne vzporedni (vodoravni) črti, saj je bila minuta odmora odobrena ob 1:58 v četrti četrtini. Odobrena minuta odmora se vpiše v drugi kvadratek moštva A, tako da moštvu A ostane na voljo le še ena minuta odmora</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9658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Posest žoge / čas za </a:t>
            </a:r>
            <a:r>
              <a:rPr lang="sl-SI" altLang="sl-SI" sz="2400" u="sng" dirty="0" smtClean="0">
                <a:solidFill>
                  <a:schemeClr val="bg1"/>
                </a:solidFill>
              </a:rPr>
              <a:t>napad - 24/14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539430"/>
          </a:xfrm>
          <a:prstGeom prst="rect">
            <a:avLst/>
          </a:prstGeom>
          <a:noFill/>
        </p:spPr>
        <p:txBody>
          <a:bodyPr wrap="square" rtlCol="0">
            <a:spAutoFit/>
          </a:bodyPr>
          <a:lstStyle/>
          <a:p>
            <a:pPr algn="just"/>
            <a:r>
              <a:rPr lang="sl-SI" b="1" u="sng" dirty="0" smtClean="0">
                <a:latin typeface="Arial" panose="020B0604020202020204" pitchFamily="34" charset="0"/>
                <a:cs typeface="Arial" panose="020B0604020202020204" pitchFamily="34" charset="0"/>
              </a:rPr>
              <a:t>Primer:</a:t>
            </a:r>
            <a:r>
              <a:rPr lang="sl-SI" dirty="0" smtClean="0">
                <a:latin typeface="Arial" panose="020B0604020202020204" pitchFamily="34" charset="0"/>
                <a:cs typeface="Arial" panose="020B0604020202020204" pitchFamily="34" charset="0"/>
              </a:rPr>
              <a:t> Moštvo A je imelo že 15 sekund žogo v posesti. A1 poskuša podati žogo A2, vendar se žoga kotali vzdolž mejne črte. B1 poskuša preprečiti, da bi žoga padla z igrišča, tako da skoči z igrišča preko mejne črte. Medtem ko je B1 še vedno v zraku:</a:t>
            </a:r>
          </a:p>
          <a:p>
            <a:pPr marL="800100" lvl="1" indent="-342900" algn="just">
              <a:buFont typeface="+mj-lt"/>
              <a:buAutoNum type="alphaLcParenR"/>
            </a:pPr>
            <a:r>
              <a:rPr lang="sl-SI" dirty="0" smtClean="0">
                <a:latin typeface="Arial" panose="020B0604020202020204" pitchFamily="34" charset="0"/>
                <a:cs typeface="Arial" panose="020B0604020202020204" pitchFamily="34" charset="0"/>
              </a:rPr>
              <a:t>se žoge z eno roko dotakne B1,</a:t>
            </a:r>
          </a:p>
          <a:p>
            <a:pPr marL="800100" lvl="1" indent="-342900" algn="just">
              <a:buFont typeface="+mj-lt"/>
              <a:buAutoNum type="alphaLcParenR"/>
            </a:pPr>
            <a:r>
              <a:rPr lang="sl-SI" dirty="0" smtClean="0">
                <a:latin typeface="Arial" panose="020B0604020202020204" pitchFamily="34" charset="0"/>
                <a:cs typeface="Arial" panose="020B0604020202020204" pitchFamily="34" charset="0"/>
              </a:rPr>
              <a:t>žogo z obema rokama prime B1,</a:t>
            </a:r>
          </a:p>
          <a:p>
            <a:pPr algn="just"/>
            <a:r>
              <a:rPr lang="sl-SI" dirty="0" smtClean="0">
                <a:latin typeface="Arial" panose="020B0604020202020204" pitchFamily="34" charset="0"/>
                <a:cs typeface="Arial" panose="020B0604020202020204" pitchFamily="34" charset="0"/>
              </a:rPr>
              <a:t>nakar žoga prileti nazaj na igrišče, kjer jo ujame A2.</a:t>
            </a:r>
          </a:p>
          <a:p>
            <a:pPr algn="just"/>
            <a:endParaRPr lang="sl-SI" sz="800" dirty="0" smtClean="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endParaRPr lang="sl-SI" dirty="0">
              <a:latin typeface="Arial" panose="020B0604020202020204" pitchFamily="34" charset="0"/>
              <a:cs typeface="Arial" panose="020B0604020202020204" pitchFamily="34" charset="0"/>
            </a:endParaRPr>
          </a:p>
          <a:p>
            <a:pPr marL="800100" lvl="1" indent="-342900" algn="just">
              <a:buFont typeface="+mj-lt"/>
              <a:buAutoNum type="alphaLcParenR"/>
            </a:pPr>
            <a:r>
              <a:rPr lang="sl-SI" dirty="0">
                <a:latin typeface="Arial" panose="020B0604020202020204" pitchFamily="34" charset="0"/>
                <a:cs typeface="Arial" panose="020B0604020202020204" pitchFamily="34" charset="0"/>
              </a:rPr>
              <a:t>Moštvo A ostaja v posesti žoge. </a:t>
            </a:r>
            <a:r>
              <a:rPr lang="sl-SI" dirty="0">
                <a:solidFill>
                  <a:srgbClr val="FF0000"/>
                </a:solidFill>
                <a:latin typeface="Arial" panose="020B0604020202020204" pitchFamily="34" charset="0"/>
                <a:cs typeface="Arial" panose="020B0604020202020204" pitchFamily="34" charset="0"/>
              </a:rPr>
              <a:t>Čas za napad moštva A </a:t>
            </a:r>
            <a:r>
              <a:rPr lang="sl-SI" dirty="0" smtClean="0">
                <a:solidFill>
                  <a:srgbClr val="FF0000"/>
                </a:solidFill>
                <a:latin typeface="Arial" panose="020B0604020202020204" pitchFamily="34" charset="0"/>
                <a:cs typeface="Arial" panose="020B0604020202020204" pitchFamily="34" charset="0"/>
              </a:rPr>
              <a:t/>
            </a:r>
            <a:br>
              <a:rPr lang="sl-SI" dirty="0" smtClean="0">
                <a:solidFill>
                  <a:srgbClr val="FF0000"/>
                </a:solidFill>
                <a:latin typeface="Arial" panose="020B0604020202020204" pitchFamily="34" charset="0"/>
                <a:cs typeface="Arial" panose="020B0604020202020204" pitchFamily="34" charset="0"/>
              </a:rPr>
            </a:br>
            <a:r>
              <a:rPr lang="sl-SI" dirty="0" smtClean="0">
                <a:solidFill>
                  <a:srgbClr val="FF0000"/>
                </a:solidFill>
                <a:latin typeface="Arial" panose="020B0604020202020204" pitchFamily="34" charset="0"/>
                <a:cs typeface="Arial" panose="020B0604020202020204" pitchFamily="34" charset="0"/>
              </a:rPr>
              <a:t>se </a:t>
            </a:r>
            <a:r>
              <a:rPr lang="sl-SI" b="1" dirty="0" smtClean="0">
                <a:solidFill>
                  <a:srgbClr val="FF0000"/>
                </a:solidFill>
                <a:latin typeface="Arial" panose="020B0604020202020204" pitchFamily="34" charset="0"/>
                <a:cs typeface="Arial" panose="020B0604020202020204" pitchFamily="34" charset="0"/>
              </a:rPr>
              <a:t>naprej </a:t>
            </a:r>
            <a:r>
              <a:rPr lang="sl-SI" b="1" dirty="0">
                <a:solidFill>
                  <a:srgbClr val="FF0000"/>
                </a:solidFill>
                <a:latin typeface="Arial" panose="020B0604020202020204" pitchFamily="34" charset="0"/>
                <a:cs typeface="Arial" panose="020B0604020202020204" pitchFamily="34" charset="0"/>
              </a:rPr>
              <a:t>odšteva</a:t>
            </a:r>
            <a:r>
              <a:rPr lang="sl-SI" dirty="0">
                <a:latin typeface="Arial" panose="020B0604020202020204" pitchFamily="34" charset="0"/>
                <a:cs typeface="Arial" panose="020B0604020202020204" pitchFamily="34" charset="0"/>
              </a:rPr>
              <a:t>.</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Moštvo B je prišlo do posesti žoge. </a:t>
            </a:r>
            <a:r>
              <a:rPr lang="sl-SI" dirty="0">
                <a:solidFill>
                  <a:srgbClr val="FF0000"/>
                </a:solidFill>
                <a:latin typeface="Arial" panose="020B0604020202020204" pitchFamily="34" charset="0"/>
                <a:cs typeface="Arial" panose="020B0604020202020204" pitchFamily="34" charset="0"/>
              </a:rPr>
              <a:t>Čas za napad moštva A </a:t>
            </a:r>
            <a:r>
              <a:rPr lang="sl-SI" dirty="0" smtClean="0">
                <a:solidFill>
                  <a:srgbClr val="FF0000"/>
                </a:solidFill>
                <a:latin typeface="Arial" panose="020B0604020202020204" pitchFamily="34" charset="0"/>
                <a:cs typeface="Arial" panose="020B0604020202020204" pitchFamily="34" charset="0"/>
              </a:rPr>
              <a:t/>
            </a:r>
            <a:br>
              <a:rPr lang="sl-SI" dirty="0" smtClean="0">
                <a:solidFill>
                  <a:srgbClr val="FF0000"/>
                </a:solidFill>
                <a:latin typeface="Arial" panose="020B0604020202020204" pitchFamily="34" charset="0"/>
                <a:cs typeface="Arial" panose="020B0604020202020204" pitchFamily="34" charset="0"/>
              </a:rPr>
            </a:br>
            <a:r>
              <a:rPr lang="sl-SI" dirty="0" smtClean="0">
                <a:solidFill>
                  <a:srgbClr val="FF0000"/>
                </a:solidFill>
                <a:latin typeface="Arial" panose="020B0604020202020204" pitchFamily="34" charset="0"/>
                <a:cs typeface="Arial" panose="020B0604020202020204" pitchFamily="34" charset="0"/>
              </a:rPr>
              <a:t>se </a:t>
            </a:r>
            <a:r>
              <a:rPr lang="sl-SI" b="1" dirty="0">
                <a:solidFill>
                  <a:srgbClr val="FF0000"/>
                </a:solidFill>
                <a:latin typeface="Arial" panose="020B0604020202020204" pitchFamily="34" charset="0"/>
                <a:cs typeface="Arial" panose="020B0604020202020204" pitchFamily="34" charset="0"/>
              </a:rPr>
              <a:t>ponastavi</a:t>
            </a:r>
            <a:r>
              <a:rPr lang="sl-SI"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87549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Vračanje žoge v </a:t>
            </a:r>
            <a:r>
              <a:rPr lang="sl-SI" altLang="sl-SI" sz="2400" u="sng" dirty="0" smtClean="0">
                <a:solidFill>
                  <a:schemeClr val="bg1"/>
                </a:solidFill>
              </a:rPr>
              <a:t>igro – 24/14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276872"/>
            <a:ext cx="8352928" cy="4247317"/>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Ko ura za merjenje igralnega časa v četrti četrtini ali v vsakem podaljšku </a:t>
            </a:r>
            <a:r>
              <a:rPr lang="sl-SI" b="1" dirty="0">
                <a:solidFill>
                  <a:srgbClr val="FF0000"/>
                </a:solidFill>
                <a:latin typeface="Arial" panose="020B0604020202020204" pitchFamily="34" charset="0"/>
                <a:cs typeface="Arial" panose="020B0604020202020204" pitchFamily="34" charset="0"/>
              </a:rPr>
              <a:t>kaže 2:00 ali manj</a:t>
            </a:r>
            <a:r>
              <a:rPr lang="sl-SI" dirty="0">
                <a:latin typeface="Arial" panose="020B0604020202020204" pitchFamily="34" charset="0"/>
                <a:cs typeface="Arial" panose="020B0604020202020204" pitchFamily="34" charset="0"/>
              </a:rPr>
              <a:t>, A1 vodi žogo v svojem prednjem polju in mu jo B1 izbije v zadnje polje moštva A, nakar začne katerikoli igralec moštva A s ponovnim vodenjem žoge. Nato naredi B2, v zadnjem polju moštva A, 3 napako moštva B v tej četrtini, ko je na uri za merjenje dolžine napada ostalo še:</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6 sekund,</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17 sekund.</a:t>
            </a:r>
          </a:p>
          <a:p>
            <a:pPr algn="just"/>
            <a:r>
              <a:rPr lang="sl-SI" dirty="0">
                <a:latin typeface="Arial" panose="020B0604020202020204" pitchFamily="34" charset="0"/>
                <a:cs typeface="Arial" panose="020B0604020202020204" pitchFamily="34" charset="0"/>
              </a:rPr>
              <a:t>Moštvu A je dodeljena minuta odmora. Po končani minuti odmora moštvo A nadaljuje tekmo z vračanjem žoge v igro s črte za vračanje žoge v igro v prednjem polju moštva A nasproti zapisnikarske mize. </a:t>
            </a:r>
            <a:endParaRPr lang="sl-SI" dirty="0" smtClean="0">
              <a:latin typeface="Arial" panose="020B0604020202020204" pitchFamily="34" charset="0"/>
              <a:cs typeface="Arial" panose="020B0604020202020204" pitchFamily="34" charset="0"/>
            </a:endParaRP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Ko se tekma nadaljuje bo imelo moštvo A za zaključek napada na voljo še:</a:t>
            </a:r>
          </a:p>
          <a:p>
            <a:pPr marL="800100" lvl="1" indent="-342900" algn="just">
              <a:buFont typeface="+mj-lt"/>
              <a:buAutoNum type="alphaLcParenR"/>
            </a:pPr>
            <a:r>
              <a:rPr lang="sl-SI" dirty="0">
                <a:solidFill>
                  <a:srgbClr val="FF0000"/>
                </a:solidFill>
                <a:latin typeface="Arial" panose="020B0604020202020204" pitchFamily="34" charset="0"/>
                <a:cs typeface="Arial" panose="020B0604020202020204" pitchFamily="34" charset="0"/>
              </a:rPr>
              <a:t>14 sekund</a:t>
            </a:r>
            <a:r>
              <a:rPr lang="sl-SI" dirty="0">
                <a:latin typeface="Arial" panose="020B0604020202020204" pitchFamily="34" charset="0"/>
                <a:cs typeface="Arial" panose="020B0604020202020204" pitchFamily="34" charset="0"/>
              </a:rPr>
              <a:t>,</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17 sekund.</a:t>
            </a:r>
          </a:p>
        </p:txBody>
      </p:sp>
    </p:spTree>
    <p:extLst>
      <p:ext uri="{BB962C8B-B14F-4D97-AF65-F5344CB8AC3E}">
        <p14:creationId xmlns:p14="http://schemas.microsoft.com/office/powerpoint/2010/main" val="3370924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Vračanje žoge v </a:t>
            </a:r>
            <a:r>
              <a:rPr lang="sl-SI" altLang="sl-SI" sz="2400" u="sng" dirty="0" smtClean="0">
                <a:solidFill>
                  <a:schemeClr val="bg1"/>
                </a:solidFill>
              </a:rPr>
              <a:t>igro – 24/14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539430"/>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b="1" dirty="0">
                <a:latin typeface="Arial" panose="020B0604020202020204" pitchFamily="34" charset="0"/>
                <a:cs typeface="Arial" panose="020B0604020202020204" pitchFamily="34" charset="0"/>
              </a:rPr>
              <a:t> </a:t>
            </a:r>
            <a:r>
              <a:rPr lang="sl-SI" dirty="0">
                <a:latin typeface="Arial" panose="020B0604020202020204" pitchFamily="34" charset="0"/>
                <a:cs typeface="Arial" panose="020B0604020202020204" pitchFamily="34" charset="0"/>
              </a:rPr>
              <a:t>Ko ura za merjenje igralnega časa v četrti četrtini ali v vsakem podaljšku kaže 2:00 ali manj, A1 vodi žogo v svojem prednjem polju in mu jo B1 izbije v zadnje polje moštva A, nakar začne katerikoli igralec moštva A s ponovnim vodenjem žoge. Nato B2 v zadnjem polju moštva A izbije žogo v out, ko je na uri za merjenje dolžine napada ostalo še:</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6 sekund,</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17 sekund.</a:t>
            </a:r>
          </a:p>
          <a:p>
            <a:pPr algn="just"/>
            <a:r>
              <a:rPr lang="sl-SI" dirty="0">
                <a:latin typeface="Arial" panose="020B0604020202020204" pitchFamily="34" charset="0"/>
                <a:cs typeface="Arial" panose="020B0604020202020204" pitchFamily="34" charset="0"/>
              </a:rPr>
              <a:t>Moštvu A je dodeljena minuta odmora</a:t>
            </a:r>
            <a:r>
              <a:rPr lang="sl-SI" dirty="0" smtClean="0">
                <a:latin typeface="Arial" panose="020B0604020202020204" pitchFamily="34" charset="0"/>
                <a:cs typeface="Arial" panose="020B0604020202020204" pitchFamily="34" charset="0"/>
              </a:rPr>
              <a:t>.</a:t>
            </a:r>
          </a:p>
          <a:p>
            <a:pPr algn="just"/>
            <a:r>
              <a:rPr lang="sl-SI" sz="800" dirty="0" smtClean="0">
                <a:latin typeface="Arial" panose="020B0604020202020204" pitchFamily="34" charset="0"/>
                <a:cs typeface="Arial" panose="020B0604020202020204" pitchFamily="34" charset="0"/>
              </a:rPr>
              <a:t> </a:t>
            </a:r>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 </a:t>
            </a:r>
            <a:r>
              <a:rPr lang="sl-SI" dirty="0">
                <a:latin typeface="Arial" panose="020B0604020202020204" pitchFamily="34" charset="0"/>
                <a:cs typeface="Arial" panose="020B0604020202020204" pitchFamily="34" charset="0"/>
              </a:rPr>
              <a:t>Po končani minuti odmora moštvo A nadaljuje tekmo z vračanjem žoge v igro s črte za vračanje žoge v igro v prednjem polju moštva A nasproti zapisnikarske mize. </a:t>
            </a:r>
            <a:r>
              <a:rPr lang="sl-SI" dirty="0">
                <a:solidFill>
                  <a:srgbClr val="FF0000"/>
                </a:solidFill>
                <a:latin typeface="Arial" panose="020B0604020202020204" pitchFamily="34" charset="0"/>
                <a:cs typeface="Arial" panose="020B0604020202020204" pitchFamily="34" charset="0"/>
              </a:rPr>
              <a:t>V obeh primerih bo imelo moštvo A za zaključek napada na voljo še preostali čas</a:t>
            </a:r>
            <a:r>
              <a:rPr lang="sl-SI" dirty="0">
                <a:latin typeface="Arial" panose="020B0604020202020204" pitchFamily="34" charset="0"/>
                <a:cs typeface="Arial" panose="020B0604020202020204" pitchFamily="34" charset="0"/>
              </a:rPr>
              <a:t>, prikazan na uri za merjenje dolžine napada</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6451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24/14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585323"/>
          </a:xfrm>
          <a:prstGeom prst="rect">
            <a:avLst/>
          </a:prstGeom>
          <a:noFill/>
        </p:spPr>
        <p:txBody>
          <a:bodyPr wrap="square" rtlCol="0">
            <a:spAutoFit/>
          </a:bodyPr>
          <a:lstStyle/>
          <a:p>
            <a:pPr algn="just"/>
            <a:r>
              <a:rPr lang="sl-SI" dirty="0">
                <a:latin typeface="Arial" panose="020B0604020202020204" pitchFamily="34" charset="0"/>
                <a:cs typeface="Arial" panose="020B0604020202020204" pitchFamily="34" charset="0"/>
              </a:rPr>
              <a:t>Ko se </a:t>
            </a:r>
            <a:r>
              <a:rPr lang="sl-SI" b="1" u="sng" dirty="0">
                <a:solidFill>
                  <a:srgbClr val="FF0000"/>
                </a:solidFill>
                <a:latin typeface="Arial" panose="020B0604020202020204" pitchFamily="34" charset="0"/>
                <a:cs typeface="Arial" panose="020B0604020202020204" pitchFamily="34" charset="0"/>
              </a:rPr>
              <a:t>žoga dotakne obroča nasprotnikovega koša</a:t>
            </a:r>
            <a:r>
              <a:rPr lang="sl-SI" dirty="0">
                <a:latin typeface="Arial" panose="020B0604020202020204" pitchFamily="34" charset="0"/>
                <a:cs typeface="Arial" panose="020B0604020202020204" pitchFamily="34" charset="0"/>
              </a:rPr>
              <a:t>, se uro za merjenje dolžine napada preklopi na:</a:t>
            </a:r>
          </a:p>
          <a:p>
            <a:pPr marL="800100" lvl="1" indent="-342900">
              <a:buFont typeface="+mj-lt"/>
              <a:buAutoNum type="alphaLcParenR"/>
            </a:pPr>
            <a:r>
              <a:rPr lang="sl-SI" dirty="0">
                <a:latin typeface="Arial" panose="020B0604020202020204" pitchFamily="34" charset="0"/>
                <a:cs typeface="Arial" panose="020B0604020202020204" pitchFamily="34" charset="0"/>
              </a:rPr>
              <a:t>24 sekund, če pride nasprotno moštvo do posesti </a:t>
            </a:r>
            <a:r>
              <a:rPr lang="sl-SI" dirty="0" smtClean="0">
                <a:latin typeface="Arial" panose="020B0604020202020204" pitchFamily="34" charset="0"/>
                <a:cs typeface="Arial" panose="020B0604020202020204" pitchFamily="34" charset="0"/>
              </a:rPr>
              <a:t>žoge,</a:t>
            </a:r>
            <a:endParaRPr lang="sl-SI" dirty="0">
              <a:latin typeface="Arial" panose="020B0604020202020204" pitchFamily="34" charset="0"/>
              <a:cs typeface="Arial" panose="020B0604020202020204" pitchFamily="34" charset="0"/>
            </a:endParaRPr>
          </a:p>
          <a:p>
            <a:pPr marL="800100" lvl="1" indent="-342900" algn="just">
              <a:buFont typeface="+mj-lt"/>
              <a:buAutoNum type="alphaLcParenR"/>
            </a:pPr>
            <a:r>
              <a:rPr lang="sl-SI" b="1" dirty="0">
                <a:solidFill>
                  <a:srgbClr val="FF0000"/>
                </a:solidFill>
                <a:latin typeface="Arial" panose="020B0604020202020204" pitchFamily="34" charset="0"/>
                <a:cs typeface="Arial" panose="020B0604020202020204" pitchFamily="34" charset="0"/>
              </a:rPr>
              <a:t>14 sekund, ko ponovno pride do posesti žoge moštvo, ki jo je imelo v posesti preden se je žoga dotaknila </a:t>
            </a:r>
            <a:r>
              <a:rPr lang="sl-SI" b="1" dirty="0" smtClean="0">
                <a:solidFill>
                  <a:srgbClr val="FF0000"/>
                </a:solidFill>
                <a:latin typeface="Arial" panose="020B0604020202020204" pitchFamily="34" charset="0"/>
                <a:cs typeface="Arial" panose="020B0604020202020204" pitchFamily="34" charset="0"/>
              </a:rPr>
              <a:t>obroča</a:t>
            </a:r>
            <a:r>
              <a:rPr lang="sl-SI" dirty="0" smtClean="0">
                <a:latin typeface="Arial" panose="020B0604020202020204" pitchFamily="34" charset="0"/>
                <a:cs typeface="Arial" panose="020B0604020202020204" pitchFamily="34" charset="0"/>
              </a:rPr>
              <a:t>.</a:t>
            </a:r>
          </a:p>
          <a:p>
            <a:pPr marL="800100" lvl="1" indent="-342900">
              <a:buFont typeface="+mj-lt"/>
              <a:buAutoNum type="alphaLcParenR"/>
            </a:pPr>
            <a:endParaRPr lang="sl-SI" dirty="0" smtClean="0">
              <a:latin typeface="Arial" panose="020B0604020202020204" pitchFamily="34" charset="0"/>
              <a:cs typeface="Arial" panose="020B0604020202020204" pitchFamily="34" charset="0"/>
            </a:endParaRPr>
          </a:p>
          <a:p>
            <a:pPr algn="just"/>
            <a:r>
              <a:rPr lang="sl-SI" dirty="0" smtClean="0">
                <a:latin typeface="Arial" panose="020B0604020202020204" pitchFamily="34" charset="0"/>
                <a:cs typeface="Arial" panose="020B0604020202020204" pitchFamily="34" charset="0"/>
              </a:rPr>
              <a:t>Kadarkoli sodnik zaustavi igro zaradi napake ali prekrška, ki ga je storilo moštvo, ki je bilo v posesti žoge in </a:t>
            </a:r>
            <a:r>
              <a:rPr lang="sl-SI" b="1" dirty="0" smtClean="0">
                <a:solidFill>
                  <a:srgbClr val="FF0000"/>
                </a:solidFill>
                <a:latin typeface="Arial" panose="020B0604020202020204" pitchFamily="34" charset="0"/>
                <a:cs typeface="Arial" panose="020B0604020202020204" pitchFamily="34" charset="0"/>
              </a:rPr>
              <a:t>bo vračanje žoge v igro dodeljeno nasprotnemu moštvu</a:t>
            </a:r>
            <a:r>
              <a:rPr lang="sl-SI" dirty="0" smtClean="0">
                <a:latin typeface="Arial" panose="020B0604020202020204" pitchFamily="34" charset="0"/>
                <a:cs typeface="Arial" panose="020B0604020202020204" pitchFamily="34" charset="0"/>
              </a:rPr>
              <a:t>, se uro za merjenje dolžine napada preklopi na </a:t>
            </a:r>
            <a:r>
              <a:rPr lang="sl-SI" b="1" dirty="0" smtClean="0">
                <a:solidFill>
                  <a:srgbClr val="FF0000"/>
                </a:solidFill>
                <a:latin typeface="Arial" panose="020B0604020202020204" pitchFamily="34" charset="0"/>
                <a:cs typeface="Arial" panose="020B0604020202020204" pitchFamily="34" charset="0"/>
              </a:rPr>
              <a:t>24 sekund</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3155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24/14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108543"/>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želi podati žogo A2, pri čemer se žoga dotakne B2 in odbije v obroč. Nato A3 pride v posest žoge</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Uro za merjenje dolžine napada se nastavi na </a:t>
            </a:r>
            <a:r>
              <a:rPr lang="sl-SI" dirty="0" smtClean="0">
                <a:latin typeface="Arial" panose="020B0604020202020204" pitchFamily="34" charset="0"/>
                <a:cs typeface="Arial" panose="020B0604020202020204" pitchFamily="34" charset="0"/>
              </a:rPr>
              <a:t>14 </a:t>
            </a:r>
            <a:r>
              <a:rPr lang="sl-SI" dirty="0">
                <a:latin typeface="Arial" panose="020B0604020202020204" pitchFamily="34" charset="0"/>
                <a:cs typeface="Arial" panose="020B0604020202020204" pitchFamily="34" charset="0"/>
              </a:rPr>
              <a:t>sekund takoj, </a:t>
            </a: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ko </a:t>
            </a:r>
            <a:r>
              <a:rPr lang="sl-SI" dirty="0">
                <a:latin typeface="Arial" panose="020B0604020202020204" pitchFamily="34" charset="0"/>
                <a:cs typeface="Arial" panose="020B0604020202020204" pitchFamily="34" charset="0"/>
              </a:rPr>
              <a:t>A3 pride do posesti žoge</a:t>
            </a:r>
            <a:r>
              <a:rPr lang="sl-SI" dirty="0" smtClean="0">
                <a:latin typeface="Arial" panose="020B0604020202020204" pitchFamily="34" charset="0"/>
                <a:cs typeface="Arial" panose="020B0604020202020204" pitchFamily="34" charset="0"/>
              </a:rPr>
              <a:t>.</a:t>
            </a:r>
          </a:p>
          <a:p>
            <a:pPr algn="just"/>
            <a:endParaRPr lang="sl-SI" dirty="0" smtClean="0">
              <a:latin typeface="Arial" panose="020B0604020202020204" pitchFamily="34" charset="0"/>
              <a:cs typeface="Arial" panose="020B0604020202020204" pitchFamily="34" charset="0"/>
            </a:endParaRPr>
          </a:p>
          <a:p>
            <a:pPr algn="just"/>
            <a:endParaRPr lang="sl-SI" dirty="0">
              <a:latin typeface="Arial" panose="020B0604020202020204" pitchFamily="34" charset="0"/>
              <a:cs typeface="Arial" panose="020B0604020202020204" pitchFamily="34" charset="0"/>
            </a:endParaRPr>
          </a:p>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vrže na koš iz igre. Žoga se dotakne obroča. Zatem se B1 dotakne žoge, nakar pride A2 do posesti žoge</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Uro za merjenje dolžine napada se nastavi na 14 sekund takoj, ko A2 pride do posesti </a:t>
            </a:r>
            <a:r>
              <a:rPr lang="sl-SI" dirty="0" smtClean="0">
                <a:latin typeface="Arial" panose="020B0604020202020204" pitchFamily="34" charset="0"/>
                <a:cs typeface="Arial" panose="020B0604020202020204" pitchFamily="34" charset="0"/>
              </a:rPr>
              <a:t>žoge.</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9283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24/14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662541"/>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vrže na koš iz igre. Žoga se dotakne obroča, nakar pride ob skoku za žogo do držane žoge med A2 in B2. Puščica izmenične posesti kaže na moštvo A</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Moštvu A se dodeli vračanje žoge v igro z mesta, ki je najbližje držani žogi. Moštvo A ima na voljo 14 sekund za napad</a:t>
            </a:r>
            <a:r>
              <a:rPr lang="sl-SI" dirty="0" smtClean="0">
                <a:latin typeface="Arial" panose="020B0604020202020204" pitchFamily="34" charset="0"/>
                <a:cs typeface="Arial" panose="020B0604020202020204" pitchFamily="34" charset="0"/>
              </a:rPr>
              <a:t>.</a:t>
            </a:r>
          </a:p>
          <a:p>
            <a:pPr algn="just"/>
            <a:endParaRPr lang="sl-SI" dirty="0" smtClean="0">
              <a:latin typeface="Arial" panose="020B0604020202020204" pitchFamily="34" charset="0"/>
              <a:cs typeface="Arial" panose="020B0604020202020204" pitchFamily="34" charset="0"/>
            </a:endParaRPr>
          </a:p>
          <a:p>
            <a:pPr algn="just"/>
            <a:endParaRPr lang="sl-SI" dirty="0">
              <a:latin typeface="Arial" panose="020B0604020202020204" pitchFamily="34" charset="0"/>
              <a:cs typeface="Arial" panose="020B0604020202020204" pitchFamily="34" charset="0"/>
            </a:endParaRPr>
          </a:p>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vrže na koš iz igre. Žoga se zagozdi me obroč in tablo. Puščica izmenične posesti kaže na moštvo A. Do konca napada je preostalo še </a:t>
            </a: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8 </a:t>
            </a:r>
            <a:r>
              <a:rPr lang="sl-SI" dirty="0">
                <a:latin typeface="Arial" panose="020B0604020202020204" pitchFamily="34" charset="0"/>
                <a:cs typeface="Arial" panose="020B0604020202020204" pitchFamily="34" charset="0"/>
              </a:rPr>
              <a:t>sekund</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Vračanje žoge v igro za moštvo A na čelni črti zraven table. </a:t>
            </a: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Do </a:t>
            </a:r>
            <a:r>
              <a:rPr lang="sl-SI" dirty="0">
                <a:latin typeface="Arial" panose="020B0604020202020204" pitchFamily="34" charset="0"/>
                <a:cs typeface="Arial" panose="020B0604020202020204" pitchFamily="34" charset="0"/>
              </a:rPr>
              <a:t>konca napada preostane še 8 </a:t>
            </a:r>
            <a:r>
              <a:rPr lang="sl-SI" dirty="0" smtClean="0">
                <a:latin typeface="Arial" panose="020B0604020202020204" pitchFamily="34" charset="0"/>
                <a:cs typeface="Arial" panose="020B0604020202020204" pitchFamily="34" charset="0"/>
              </a:rPr>
              <a:t>sekund.</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677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24/14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308324"/>
          </a:xfrm>
          <a:prstGeom prst="rect">
            <a:avLst/>
          </a:prstGeom>
          <a:noFill/>
        </p:spPr>
        <p:txBody>
          <a:bodyPr wrap="square" rtlCol="0">
            <a:spAutoFit/>
          </a:bodyPr>
          <a:lstStyle/>
          <a:p>
            <a:pPr algn="just"/>
            <a:r>
              <a:rPr lang="sl-SI" dirty="0">
                <a:latin typeface="Arial" panose="020B0604020202020204" pitchFamily="34" charset="0"/>
                <a:cs typeface="Arial" panose="020B0604020202020204" pitchFamily="34" charset="0"/>
              </a:rPr>
              <a:t>Ko je </a:t>
            </a:r>
            <a:r>
              <a:rPr lang="sl-SI" b="1" u="sng" dirty="0">
                <a:solidFill>
                  <a:srgbClr val="FF0000"/>
                </a:solidFill>
                <a:latin typeface="Arial" panose="020B0604020202020204" pitchFamily="34" charset="0"/>
                <a:cs typeface="Arial" panose="020B0604020202020204" pitchFamily="34" charset="0"/>
              </a:rPr>
              <a:t>izveden met na koš iz igre in je nato dosojena osebna napaka v obrambi</a:t>
            </a:r>
            <a:r>
              <a:rPr lang="sl-SI" dirty="0">
                <a:latin typeface="Arial" panose="020B0604020202020204" pitchFamily="34" charset="0"/>
                <a:cs typeface="Arial" panose="020B0604020202020204" pitchFamily="34" charset="0"/>
              </a:rPr>
              <a:t>, mora biti ura za merjenje dolžine napada preklopljena takole:</a:t>
            </a:r>
          </a:p>
          <a:p>
            <a:pPr marL="742950" lvl="1" indent="-285750" algn="just">
              <a:buFont typeface="Wingdings" panose="05000000000000000000" pitchFamily="2" charset="2"/>
              <a:buChar char="§"/>
            </a:pPr>
            <a:r>
              <a:rPr lang="sl-SI" dirty="0">
                <a:latin typeface="Arial" panose="020B0604020202020204" pitchFamily="34" charset="0"/>
                <a:cs typeface="Arial" panose="020B0604020202020204" pitchFamily="34" charset="0"/>
              </a:rPr>
              <a:t>če je v trenutku, ko je bila igra zaustavljena, na uri za merjenje dolžine napada preostalo 14 sekund ali več, </a:t>
            </a:r>
            <a:r>
              <a:rPr lang="sl-SI" dirty="0">
                <a:solidFill>
                  <a:srgbClr val="FF0000"/>
                </a:solidFill>
                <a:latin typeface="Arial" panose="020B0604020202020204" pitchFamily="34" charset="0"/>
                <a:cs typeface="Arial" panose="020B0604020202020204" pitchFamily="34" charset="0"/>
              </a:rPr>
              <a:t>se uro </a:t>
            </a:r>
            <a:r>
              <a:rPr lang="sl-SI" dirty="0">
                <a:latin typeface="Arial" panose="020B0604020202020204" pitchFamily="34" charset="0"/>
                <a:cs typeface="Arial" panose="020B0604020202020204" pitchFamily="34" charset="0"/>
              </a:rPr>
              <a:t>za merjenje dolžine napada </a:t>
            </a:r>
            <a:r>
              <a:rPr lang="sl-SI" dirty="0">
                <a:solidFill>
                  <a:srgbClr val="FF0000"/>
                </a:solidFill>
                <a:latin typeface="Arial" panose="020B0604020202020204" pitchFamily="34" charset="0"/>
                <a:cs typeface="Arial" panose="020B0604020202020204" pitchFamily="34" charset="0"/>
              </a:rPr>
              <a:t>ne preklopi ampak nadaljuje z odštevanjem tam, kjer je bila zaustavljena</a:t>
            </a:r>
            <a:r>
              <a:rPr lang="sl-SI" dirty="0">
                <a:latin typeface="Arial" panose="020B0604020202020204" pitchFamily="34" charset="0"/>
                <a:cs typeface="Arial" panose="020B0604020202020204" pitchFamily="34" charset="0"/>
              </a:rPr>
              <a:t>,</a:t>
            </a:r>
          </a:p>
          <a:p>
            <a:pPr marL="742950" lvl="1" indent="-285750" algn="just">
              <a:buFont typeface="Wingdings" panose="05000000000000000000" pitchFamily="2" charset="2"/>
              <a:buChar char="§"/>
            </a:pPr>
            <a:r>
              <a:rPr lang="sl-SI" dirty="0">
                <a:latin typeface="Arial" panose="020B0604020202020204" pitchFamily="34" charset="0"/>
                <a:cs typeface="Arial" panose="020B0604020202020204" pitchFamily="34" charset="0"/>
              </a:rPr>
              <a:t>če je v trenutku, ko je bila igra zaustavljena, na uri za merjenje dolžine napada preostalo 13 sekund ali manj, </a:t>
            </a:r>
            <a:r>
              <a:rPr lang="sl-SI" dirty="0">
                <a:solidFill>
                  <a:srgbClr val="FF0000"/>
                </a:solidFill>
                <a:latin typeface="Arial" panose="020B0604020202020204" pitchFamily="34" charset="0"/>
                <a:cs typeface="Arial" panose="020B0604020202020204" pitchFamily="34" charset="0"/>
              </a:rPr>
              <a:t>se uro </a:t>
            </a:r>
            <a:r>
              <a:rPr lang="sl-SI" dirty="0">
                <a:latin typeface="Arial" panose="020B0604020202020204" pitchFamily="34" charset="0"/>
                <a:cs typeface="Arial" panose="020B0604020202020204" pitchFamily="34" charset="0"/>
              </a:rPr>
              <a:t>za merjenje dolžine napada </a:t>
            </a:r>
            <a:r>
              <a:rPr lang="sl-SI" dirty="0">
                <a:solidFill>
                  <a:srgbClr val="FF0000"/>
                </a:solidFill>
                <a:latin typeface="Arial" panose="020B0604020202020204" pitchFamily="34" charset="0"/>
                <a:cs typeface="Arial" panose="020B0604020202020204" pitchFamily="34" charset="0"/>
              </a:rPr>
              <a:t>preklopi na 14 sekund</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5412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24/14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262432"/>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izvede met na koš iz igre. Ko je žoga v zraku in je do konca napada preostalo še 10 sekund, je dosojena osebna napaka v obrambi B2, ki je naredil napako nad A2. To je druga napaka moštva B v tej četrtini. Žoga:</a:t>
            </a:r>
          </a:p>
          <a:p>
            <a:pPr marL="800100" lvl="1" indent="-342900">
              <a:buFont typeface="+mj-lt"/>
              <a:buAutoNum type="alphaLcParenR"/>
            </a:pPr>
            <a:r>
              <a:rPr lang="sl-SI" dirty="0">
                <a:latin typeface="Arial" panose="020B0604020202020204" pitchFamily="34" charset="0"/>
                <a:cs typeface="Arial" panose="020B0604020202020204" pitchFamily="34" charset="0"/>
              </a:rPr>
              <a:t>Pade skozi koš.</a:t>
            </a:r>
          </a:p>
          <a:p>
            <a:pPr marL="800100" lvl="1" indent="-342900">
              <a:buFont typeface="+mj-lt"/>
              <a:buAutoNum type="alphaLcParenR"/>
            </a:pPr>
            <a:r>
              <a:rPr lang="sl-SI" dirty="0">
                <a:latin typeface="Arial" panose="020B0604020202020204" pitchFamily="34" charset="0"/>
                <a:cs typeface="Arial" panose="020B0604020202020204" pitchFamily="34" charset="0"/>
              </a:rPr>
              <a:t>Se dotakne obroča, vendar ne pade skozi koš.</a:t>
            </a:r>
          </a:p>
          <a:p>
            <a:endParaRPr lang="sl-SI" sz="800" dirty="0" smtClean="0">
              <a:latin typeface="Arial" panose="020B0604020202020204" pitchFamily="34" charset="0"/>
              <a:cs typeface="Arial" panose="020B0604020202020204" pitchFamily="34" charset="0"/>
            </a:endParaRPr>
          </a:p>
          <a:p>
            <a:r>
              <a:rPr lang="sl-SI" b="1" dirty="0" smtClean="0">
                <a:latin typeface="Arial" panose="020B0604020202020204" pitchFamily="34" charset="0"/>
                <a:cs typeface="Arial" panose="020B0604020202020204" pitchFamily="34" charset="0"/>
              </a:rPr>
              <a:t>Tolmačenje</a:t>
            </a:r>
            <a:r>
              <a:rPr lang="sl-SI" b="1" dirty="0">
                <a:latin typeface="Arial" panose="020B0604020202020204" pitchFamily="34" charset="0"/>
                <a:cs typeface="Arial" panose="020B0604020202020204" pitchFamily="34" charset="0"/>
              </a:rPr>
              <a:t>: </a:t>
            </a:r>
            <a:endParaRPr lang="sl-SI" dirty="0">
              <a:latin typeface="Arial" panose="020B0604020202020204" pitchFamily="34" charset="0"/>
              <a:cs typeface="Arial" panose="020B0604020202020204" pitchFamily="34" charset="0"/>
            </a:endParaRPr>
          </a:p>
          <a:p>
            <a:pPr marL="800100" lvl="1" indent="-342900" algn="just">
              <a:buFont typeface="+mj-lt"/>
              <a:buAutoNum type="alphaLcParenR"/>
            </a:pPr>
            <a:r>
              <a:rPr lang="sl-SI" dirty="0">
                <a:latin typeface="Arial" panose="020B0604020202020204" pitchFamily="34" charset="0"/>
                <a:cs typeface="Arial" panose="020B0604020202020204" pitchFamily="34" charset="0"/>
              </a:rPr>
              <a:t>Dosežen zadetek A1 obvelja, žogo pa se dodeli moštvu A, da jo vrne v igro z mesta, ki je najbližje napaki. Moštvo A ima na voljo 14 sekund za napad.</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Moštvu A se dodeli vračanje žoge v igro z mesta, ki je najbližje napaki. Moštvo A ima na voljo 14 sekund za </a:t>
            </a:r>
            <a:r>
              <a:rPr lang="sl-SI" dirty="0" smtClean="0">
                <a:latin typeface="Arial" panose="020B0604020202020204" pitchFamily="34" charset="0"/>
                <a:cs typeface="Arial" panose="020B0604020202020204" pitchFamily="34" charset="0"/>
              </a:rPr>
              <a:t>napad.</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9104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rtl="0" eaLnBrk="1" hangingPunct="1"/>
            <a:r>
              <a:rPr lang="sl-SI" altLang="sl-SI" sz="2400" u="sng" dirty="0" smtClean="0">
                <a:solidFill>
                  <a:schemeClr val="bg1"/>
                </a:solidFill>
              </a:rPr>
              <a:t>Številke igralcev</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348880"/>
            <a:ext cx="8352928" cy="369332"/>
          </a:xfrm>
          <a:prstGeom prst="rect">
            <a:avLst/>
          </a:prstGeom>
          <a:noFill/>
        </p:spPr>
        <p:txBody>
          <a:bodyPr wrap="square" rtlCol="0">
            <a:spAutoFit/>
          </a:bodyPr>
          <a:lstStyle/>
          <a:p>
            <a:pPr marL="0" lvl="2" algn="just">
              <a:spcBef>
                <a:spcPct val="20000"/>
              </a:spcBef>
              <a:defRPr/>
            </a:pPr>
            <a:r>
              <a:rPr lang="sl-SI" dirty="0">
                <a:latin typeface="Arial" panose="020B0604020202020204" pitchFamily="34" charset="0"/>
                <a:cs typeface="Arial" panose="020B0604020202020204" pitchFamily="34" charset="0"/>
              </a:rPr>
              <a:t>Igralci lahko sedaj na dresih uporabljajo </a:t>
            </a:r>
            <a:r>
              <a:rPr lang="sl-SI" dirty="0" smtClean="0">
                <a:latin typeface="Arial" panose="020B0604020202020204" pitchFamily="34" charset="0"/>
                <a:cs typeface="Arial" panose="020B0604020202020204" pitchFamily="34" charset="0"/>
              </a:rPr>
              <a:t>številke 0, 00, od 1 do 99:</a:t>
            </a:r>
            <a:endParaRPr lang="sl-SI"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87" r="50000" b="5999"/>
          <a:stretch/>
        </p:blipFill>
        <p:spPr bwMode="auto">
          <a:xfrm>
            <a:off x="2483768" y="2741899"/>
            <a:ext cx="3744416" cy="338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732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24/14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154436"/>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Do konca tekme je ostalo še 30 sekund, ko A1 vodi žogo v svojem prednjem polju. B1 odbije žogo v zadnje polje moštva A, kjer do posesti žoge pride A2. Nato naredi B2 </a:t>
            </a:r>
            <a:r>
              <a:rPr lang="sl-SI" dirty="0">
                <a:solidFill>
                  <a:srgbClr val="FF0000"/>
                </a:solidFill>
                <a:latin typeface="Arial" panose="020B0604020202020204" pitchFamily="34" charset="0"/>
                <a:cs typeface="Arial" panose="020B0604020202020204" pitchFamily="34" charset="0"/>
              </a:rPr>
              <a:t>osebno napako </a:t>
            </a:r>
            <a:r>
              <a:rPr lang="sl-SI" dirty="0">
                <a:latin typeface="Arial" panose="020B0604020202020204" pitchFamily="34" charset="0"/>
                <a:cs typeface="Arial" panose="020B0604020202020204" pitchFamily="34" charset="0"/>
              </a:rPr>
              <a:t>nad A2. Na uri za merjenje dolžine napada je ostalo še </a:t>
            </a:r>
            <a:r>
              <a:rPr lang="sl-SI" dirty="0" smtClean="0">
                <a:latin typeface="Arial" panose="020B0604020202020204" pitchFamily="34" charset="0"/>
                <a:cs typeface="Arial" panose="020B0604020202020204" pitchFamily="34" charset="0"/>
              </a:rPr>
              <a:t>8 oz</a:t>
            </a:r>
            <a:r>
              <a:rPr lang="sl-SI" dirty="0" smtClean="0">
                <a:latin typeface="Arial" panose="020B0604020202020204" pitchFamily="34" charset="0"/>
                <a:cs typeface="Arial" panose="020B0604020202020204" pitchFamily="34" charset="0"/>
              </a:rPr>
              <a:t>. 16 </a:t>
            </a:r>
            <a:r>
              <a:rPr lang="sl-SI" dirty="0">
                <a:latin typeface="Arial" panose="020B0604020202020204" pitchFamily="34" charset="0"/>
                <a:cs typeface="Arial" panose="020B0604020202020204" pitchFamily="34" charset="0"/>
              </a:rPr>
              <a:t>sekund.  Moštvu A je odobrena minuta odmora</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Tekma se nadaljuje z vračanjem žoge v igro moštva A s črte za vračanje žoge v igro v prednjem polju nasproti zapisnikarske mize. Moštvo A ima </a:t>
            </a:r>
            <a:r>
              <a:rPr lang="sl-SI" dirty="0">
                <a:solidFill>
                  <a:srgbClr val="FF0000"/>
                </a:solidFill>
                <a:latin typeface="Arial" panose="020B0604020202020204" pitchFamily="34" charset="0"/>
                <a:cs typeface="Arial" panose="020B0604020202020204" pitchFamily="34" charset="0"/>
              </a:rPr>
              <a:t>na voljo </a:t>
            </a:r>
            <a:r>
              <a:rPr lang="sl-SI" dirty="0" smtClean="0">
                <a:solidFill>
                  <a:srgbClr val="FF0000"/>
                </a:solidFill>
                <a:latin typeface="Arial" panose="020B0604020202020204" pitchFamily="34" charset="0"/>
                <a:cs typeface="Arial" panose="020B0604020202020204" pitchFamily="34" charset="0"/>
              </a:rPr>
              <a:t>14 oz</a:t>
            </a:r>
            <a:r>
              <a:rPr lang="sl-SI" dirty="0" smtClean="0">
                <a:solidFill>
                  <a:srgbClr val="FF0000"/>
                </a:solidFill>
                <a:latin typeface="Arial" panose="020B0604020202020204" pitchFamily="34" charset="0"/>
                <a:cs typeface="Arial" panose="020B0604020202020204" pitchFamily="34" charset="0"/>
              </a:rPr>
              <a:t>. 16 </a:t>
            </a:r>
            <a:r>
              <a:rPr lang="sl-SI" dirty="0">
                <a:solidFill>
                  <a:srgbClr val="FF0000"/>
                </a:solidFill>
                <a:latin typeface="Arial" panose="020B0604020202020204" pitchFamily="34" charset="0"/>
                <a:cs typeface="Arial" panose="020B0604020202020204" pitchFamily="34" charset="0"/>
              </a:rPr>
              <a:t>sekund </a:t>
            </a:r>
            <a:r>
              <a:rPr lang="sl-SI" dirty="0">
                <a:latin typeface="Arial" panose="020B0604020202020204" pitchFamily="34" charset="0"/>
                <a:cs typeface="Arial" panose="020B0604020202020204" pitchFamily="34" charset="0"/>
              </a:rPr>
              <a:t>za napad</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9342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24/14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139321"/>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vrže na koš iz igre. Žoga se dotakne obroča. Zatem se B1 dotakne žoge, nakar žoga pade z igrišča.</a:t>
            </a: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Vračanje žoge v igro za moštvo A z mesta najbližjega prekršku. Uro za merjenje dolžine napada se nastavi na </a:t>
            </a:r>
            <a:r>
              <a:rPr lang="sl-SI" b="1" dirty="0">
                <a:solidFill>
                  <a:srgbClr val="FF0000"/>
                </a:solidFill>
                <a:latin typeface="Arial" panose="020B0604020202020204" pitchFamily="34" charset="0"/>
                <a:cs typeface="Arial" panose="020B0604020202020204" pitchFamily="34" charset="0"/>
              </a:rPr>
              <a:t>14 sekund </a:t>
            </a:r>
            <a:r>
              <a:rPr lang="sl-SI" dirty="0">
                <a:latin typeface="Arial" panose="020B0604020202020204" pitchFamily="34" charset="0"/>
                <a:cs typeface="Arial" panose="020B0604020202020204" pitchFamily="34" charset="0"/>
              </a:rPr>
              <a:t>neglede na to, če bo moštvo A vračanje žoge v igro izvedlo v svojem prednjem ali zadnjem polju</a:t>
            </a:r>
            <a:r>
              <a:rPr lang="sl-SI" dirty="0" smtClean="0">
                <a:latin typeface="Arial" panose="020B0604020202020204" pitchFamily="34" charset="0"/>
                <a:cs typeface="Arial" panose="020B0604020202020204" pitchFamily="34" charset="0"/>
              </a:rPr>
              <a:t>.</a:t>
            </a:r>
          </a:p>
          <a:p>
            <a:pPr algn="just"/>
            <a:endParaRPr lang="sl-SI" dirty="0" smtClean="0">
              <a:latin typeface="Arial" panose="020B0604020202020204" pitchFamily="34" charset="0"/>
              <a:cs typeface="Arial" panose="020B0604020202020204" pitchFamily="34" charset="0"/>
            </a:endParaRPr>
          </a:p>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vrže na koš iz igre. Žoga se zagozdi me obroč in tablo. Puščica izmenične posesti kaže na moštvo A. Do konca napada je preostalo še </a:t>
            </a: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8 </a:t>
            </a:r>
            <a:r>
              <a:rPr lang="sl-SI" dirty="0">
                <a:latin typeface="Arial" panose="020B0604020202020204" pitchFamily="34" charset="0"/>
                <a:cs typeface="Arial" panose="020B0604020202020204" pitchFamily="34" charset="0"/>
              </a:rPr>
              <a:t>sekund.</a:t>
            </a: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Vračanje žoge v igro za moštvo A na čelni črti zraven table. </a:t>
            </a: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Do </a:t>
            </a:r>
            <a:r>
              <a:rPr lang="sl-SI" dirty="0">
                <a:latin typeface="Arial" panose="020B0604020202020204" pitchFamily="34" charset="0"/>
                <a:cs typeface="Arial" panose="020B0604020202020204" pitchFamily="34" charset="0"/>
              </a:rPr>
              <a:t>konca napada </a:t>
            </a:r>
            <a:r>
              <a:rPr lang="sl-SI" b="1" dirty="0">
                <a:solidFill>
                  <a:srgbClr val="FF0000"/>
                </a:solidFill>
                <a:latin typeface="Arial" panose="020B0604020202020204" pitchFamily="34" charset="0"/>
                <a:cs typeface="Arial" panose="020B0604020202020204" pitchFamily="34" charset="0"/>
              </a:rPr>
              <a:t>preostane še 8 sekund</a:t>
            </a:r>
            <a:r>
              <a:rPr lang="sl-SI"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74846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24/14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459036" y="2564904"/>
            <a:ext cx="8352928" cy="1200329"/>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Po skoku v obrambi A1 želi ta igralec podati žogo A2. B1 izbije žogo iz rok A1. Žoga se nato dotakne obroča, nakar jo ujame B2.</a:t>
            </a: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Ker žoga ni v posesti moštva, ki je imelo žogo </a:t>
            </a:r>
            <a:r>
              <a:rPr lang="sl-SI" dirty="0" smtClean="0">
                <a:latin typeface="Arial" panose="020B0604020202020204" pitchFamily="34" charset="0"/>
                <a:cs typeface="Arial" panose="020B0604020202020204" pitchFamily="34" charset="0"/>
              </a:rPr>
              <a:t>v </a:t>
            </a:r>
            <a:r>
              <a:rPr lang="sl-SI" dirty="0">
                <a:latin typeface="Arial" panose="020B0604020202020204" pitchFamily="34" charset="0"/>
                <a:cs typeface="Arial" panose="020B0604020202020204" pitchFamily="34" charset="0"/>
              </a:rPr>
              <a:t>posesti preden se je žoga dotaknila obroča, bo moštvo B imelo </a:t>
            </a:r>
            <a:r>
              <a:rPr lang="sl-SI" b="1" dirty="0">
                <a:solidFill>
                  <a:srgbClr val="FF0000"/>
                </a:solidFill>
                <a:latin typeface="Arial" panose="020B0604020202020204" pitchFamily="34" charset="0"/>
                <a:cs typeface="Arial" panose="020B0604020202020204" pitchFamily="34" charset="0"/>
              </a:rPr>
              <a:t>na voljo 24 sekund za napad</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1582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24/14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459036" y="2564904"/>
            <a:ext cx="8352928" cy="2862322"/>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 </a:t>
            </a:r>
            <a:r>
              <a:rPr lang="sl-SI" dirty="0">
                <a:latin typeface="Arial" panose="020B0604020202020204" pitchFamily="34" charset="0"/>
                <a:cs typeface="Arial" panose="020B0604020202020204" pitchFamily="34" charset="0"/>
              </a:rPr>
              <a:t>V </a:t>
            </a:r>
            <a:r>
              <a:rPr lang="sl-SI" u="sng" dirty="0">
                <a:latin typeface="Arial" panose="020B0604020202020204" pitchFamily="34" charset="0"/>
                <a:cs typeface="Arial" panose="020B0604020202020204" pitchFamily="34" charset="0"/>
              </a:rPr>
              <a:t>zadnji minuti tekme </a:t>
            </a:r>
            <a:r>
              <a:rPr lang="sl-SI" dirty="0">
                <a:latin typeface="Arial" panose="020B0604020202020204" pitchFamily="34" charset="0"/>
                <a:cs typeface="Arial" panose="020B0604020202020204" pitchFamily="34" charset="0"/>
              </a:rPr>
              <a:t>ima A1 na voljo dva prosta meta. Med drugim prostim metom A1 stopi na črto za proste mete, zato je dosojen prekršek. Moštvo B zahteva minuto odmora. </a:t>
            </a: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Moštvo B bo nadaljevalo tekmo z vračanjem žoge v igro s črte za vračanje žoge v igro v svojem prednjem polju nasproti zapisnikarske mize. </a:t>
            </a:r>
            <a:r>
              <a:rPr lang="sl-SI" dirty="0">
                <a:solidFill>
                  <a:srgbClr val="FF0000"/>
                </a:solidFill>
                <a:latin typeface="Arial" panose="020B0604020202020204" pitchFamily="34" charset="0"/>
                <a:cs typeface="Arial" panose="020B0604020202020204" pitchFamily="34" charset="0"/>
              </a:rPr>
              <a:t>Moštvo B bo imelo na voljo 24 sekund za napad</a:t>
            </a:r>
            <a:r>
              <a:rPr lang="sl-SI" dirty="0" smtClean="0">
                <a:latin typeface="Arial" panose="020B0604020202020204" pitchFamily="34" charset="0"/>
                <a:cs typeface="Arial" panose="020B0604020202020204" pitchFamily="34" charset="0"/>
              </a:rPr>
              <a:t>.</a:t>
            </a:r>
          </a:p>
          <a:p>
            <a:pPr algn="just"/>
            <a:endParaRPr lang="sl-SI"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Ugotovitev:</a:t>
            </a:r>
            <a:r>
              <a:rPr lang="sl-SI" dirty="0">
                <a:latin typeface="Arial" panose="020B0604020202020204" pitchFamily="34" charset="0"/>
                <a:cs typeface="Arial" panose="020B0604020202020204" pitchFamily="34" charset="0"/>
              </a:rPr>
              <a:t> Kadarkoli pride moštvo do posesti žoge v svojem prednjem ali zadnjem polju obenem pa je na uri za merjenje igralnega časa preostalo </a:t>
            </a:r>
            <a:r>
              <a:rPr lang="sl-SI" dirty="0">
                <a:solidFill>
                  <a:srgbClr val="FF0000"/>
                </a:solidFill>
                <a:latin typeface="Arial" panose="020B0604020202020204" pitchFamily="34" charset="0"/>
                <a:cs typeface="Arial" panose="020B0604020202020204" pitchFamily="34" charset="0"/>
              </a:rPr>
              <a:t>manj kot 14 sekund,</a:t>
            </a:r>
            <a:r>
              <a:rPr lang="sl-SI" dirty="0">
                <a:latin typeface="Arial" panose="020B0604020202020204" pitchFamily="34" charset="0"/>
                <a:cs typeface="Arial" panose="020B0604020202020204" pitchFamily="34" charset="0"/>
              </a:rPr>
              <a:t> </a:t>
            </a:r>
            <a:r>
              <a:rPr lang="sl-SI" dirty="0">
                <a:solidFill>
                  <a:srgbClr val="FF0000"/>
                </a:solidFill>
                <a:latin typeface="Arial" panose="020B0604020202020204" pitchFamily="34" charset="0"/>
                <a:cs typeface="Arial" panose="020B0604020202020204" pitchFamily="34" charset="0"/>
              </a:rPr>
              <a:t>je potrebno uro za merjenje dolžine napada </a:t>
            </a:r>
            <a:r>
              <a:rPr lang="sl-SI" dirty="0" smtClean="0">
                <a:solidFill>
                  <a:srgbClr val="FF0000"/>
                </a:solidFill>
                <a:latin typeface="Arial" panose="020B0604020202020204" pitchFamily="34" charset="0"/>
                <a:cs typeface="Arial" panose="020B0604020202020204" pitchFamily="34" charset="0"/>
              </a:rPr>
              <a:t>izklopiti</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6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24/14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459036" y="2564904"/>
            <a:ext cx="8352928" cy="3416320"/>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b="1" dirty="0">
                <a:latin typeface="Arial" panose="020B0604020202020204" pitchFamily="34" charset="0"/>
                <a:cs typeface="Arial" panose="020B0604020202020204" pitchFamily="34" charset="0"/>
              </a:rPr>
              <a:t> </a:t>
            </a:r>
            <a:r>
              <a:rPr lang="sl-SI" dirty="0">
                <a:latin typeface="Arial" panose="020B0604020202020204" pitchFamily="34" charset="0"/>
                <a:cs typeface="Arial" panose="020B0604020202020204" pitchFamily="34" charset="0"/>
              </a:rPr>
              <a:t>Ko ura za merjenje igralnega časa v četrti četrtini ali v vsakem podaljšku kaže 2:00 ali manj, A1 vodi žogo v svojem prednjem polju in mu jo B1 izbije v zadnje polje moštva A, nakar začne katerikoli igralec moštva A s ponovnim vodenjem žoge. Nato B2 v zadnjem polju moštva A izbije žogo v out, ko je na uri za merjenje dolžine napada ostalo še:</a:t>
            </a:r>
          </a:p>
          <a:p>
            <a:pPr marL="800100" lvl="1" indent="-342900">
              <a:buFont typeface="+mj-lt"/>
              <a:buAutoNum type="alphaLcParenR"/>
            </a:pPr>
            <a:r>
              <a:rPr lang="sl-SI" dirty="0">
                <a:solidFill>
                  <a:srgbClr val="FF0000"/>
                </a:solidFill>
                <a:latin typeface="Arial" panose="020B0604020202020204" pitchFamily="34" charset="0"/>
                <a:cs typeface="Arial" panose="020B0604020202020204" pitchFamily="34" charset="0"/>
              </a:rPr>
              <a:t>6 sekund,</a:t>
            </a:r>
          </a:p>
          <a:p>
            <a:pPr marL="800100" lvl="1" indent="-342900">
              <a:buFont typeface="+mj-lt"/>
              <a:buAutoNum type="alphaLcParenR"/>
            </a:pPr>
            <a:r>
              <a:rPr lang="sl-SI" dirty="0">
                <a:solidFill>
                  <a:srgbClr val="FF0000"/>
                </a:solidFill>
                <a:latin typeface="Arial" panose="020B0604020202020204" pitchFamily="34" charset="0"/>
                <a:cs typeface="Arial" panose="020B0604020202020204" pitchFamily="34" charset="0"/>
              </a:rPr>
              <a:t>17 sekund</a:t>
            </a:r>
            <a:r>
              <a:rPr lang="sl-SI" dirty="0">
                <a:latin typeface="Arial" panose="020B0604020202020204" pitchFamily="34" charset="0"/>
                <a:cs typeface="Arial" panose="020B0604020202020204" pitchFamily="34" charset="0"/>
              </a:rPr>
              <a:t>.</a:t>
            </a:r>
          </a:p>
          <a:p>
            <a:r>
              <a:rPr lang="sl-SI" dirty="0">
                <a:latin typeface="Arial" panose="020B0604020202020204" pitchFamily="34" charset="0"/>
                <a:cs typeface="Arial" panose="020B0604020202020204" pitchFamily="34" charset="0"/>
              </a:rPr>
              <a:t>Moštvu A je dodeljena minuta odmora. </a:t>
            </a:r>
          </a:p>
          <a:p>
            <a:pPr algn="just"/>
            <a:r>
              <a:rPr lang="sl-SI" b="1" dirty="0">
                <a:latin typeface="Arial" panose="020B0604020202020204" pitchFamily="34" charset="0"/>
                <a:cs typeface="Arial" panose="020B0604020202020204" pitchFamily="34" charset="0"/>
              </a:rPr>
              <a:t>Tolmačenje: </a:t>
            </a:r>
            <a:r>
              <a:rPr lang="sl-SI" dirty="0">
                <a:latin typeface="Arial" panose="020B0604020202020204" pitchFamily="34" charset="0"/>
                <a:cs typeface="Arial" panose="020B0604020202020204" pitchFamily="34" charset="0"/>
              </a:rPr>
              <a:t>Po končani minuti odmora moštvo A nadaljuje tekmo z vračanjem žoge v igro s črte za vračanje žoge v igro v prednjem polju moštva A nasproti zapisnikarske mize. </a:t>
            </a:r>
            <a:r>
              <a:rPr lang="sl-SI" dirty="0">
                <a:solidFill>
                  <a:srgbClr val="FF0000"/>
                </a:solidFill>
                <a:latin typeface="Arial" panose="020B0604020202020204" pitchFamily="34" charset="0"/>
                <a:cs typeface="Arial" panose="020B0604020202020204" pitchFamily="34" charset="0"/>
              </a:rPr>
              <a:t>V obeh primerih bo imelo moštvo A</a:t>
            </a:r>
            <a:r>
              <a:rPr lang="sl-SI" dirty="0">
                <a:latin typeface="Arial" panose="020B0604020202020204" pitchFamily="34" charset="0"/>
                <a:cs typeface="Arial" panose="020B0604020202020204" pitchFamily="34" charset="0"/>
              </a:rPr>
              <a:t> za zaključek napada </a:t>
            </a:r>
            <a:r>
              <a:rPr lang="sl-SI" dirty="0">
                <a:solidFill>
                  <a:srgbClr val="FF0000"/>
                </a:solidFill>
                <a:latin typeface="Arial" panose="020B0604020202020204" pitchFamily="34" charset="0"/>
                <a:cs typeface="Arial" panose="020B0604020202020204" pitchFamily="34" charset="0"/>
              </a:rPr>
              <a:t>na voljo še preostali čas</a:t>
            </a:r>
            <a:r>
              <a:rPr lang="sl-SI" dirty="0">
                <a:latin typeface="Arial" panose="020B0604020202020204" pitchFamily="34" charset="0"/>
                <a:cs typeface="Arial" panose="020B0604020202020204" pitchFamily="34" charset="0"/>
              </a:rPr>
              <a:t>, prikazan na uri za merjenje dolžine napada</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34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24/14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459036" y="2564904"/>
            <a:ext cx="8352928" cy="3139321"/>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Ko je do konca tekme ostalo še 58 sekund, je B1 naredil osebno napako nad A1 v zadnjem polju moštva A. Moštvo A ima na voljo še </a:t>
            </a:r>
            <a:r>
              <a:rPr lang="sl-SI" dirty="0">
                <a:solidFill>
                  <a:srgbClr val="FF0000"/>
                </a:solidFill>
                <a:latin typeface="Arial" panose="020B0604020202020204" pitchFamily="34" charset="0"/>
                <a:cs typeface="Arial" panose="020B0604020202020204" pitchFamily="34" charset="0"/>
              </a:rPr>
              <a:t>19 sekund za napad</a:t>
            </a:r>
            <a:r>
              <a:rPr lang="sl-SI" dirty="0">
                <a:latin typeface="Arial" panose="020B0604020202020204" pitchFamily="34" charset="0"/>
                <a:cs typeface="Arial" panose="020B0604020202020204" pitchFamily="34" charset="0"/>
              </a:rPr>
              <a:t>. To je 3 napaka moštva B v tej četrtini. </a:t>
            </a:r>
            <a:endParaRPr lang="sl-SI" dirty="0" smtClean="0">
              <a:latin typeface="Arial" panose="020B0604020202020204" pitchFamily="34" charset="0"/>
              <a:cs typeface="Arial" panose="020B0604020202020204" pitchFamily="34" charset="0"/>
            </a:endParaRPr>
          </a:p>
          <a:p>
            <a:pPr marL="800100" lvl="1" indent="-342900" algn="just">
              <a:buFont typeface="+mj-lt"/>
              <a:buAutoNum type="alphaLcParenR"/>
            </a:pPr>
            <a:r>
              <a:rPr lang="sl-SI" dirty="0" smtClean="0">
                <a:solidFill>
                  <a:srgbClr val="FF0000"/>
                </a:solidFill>
                <a:latin typeface="Arial" panose="020B0604020202020204" pitchFamily="34" charset="0"/>
                <a:cs typeface="Arial" panose="020B0604020202020204" pitchFamily="34" charset="0"/>
              </a:rPr>
              <a:t>Moštvu </a:t>
            </a:r>
            <a:r>
              <a:rPr lang="sl-SI" dirty="0">
                <a:solidFill>
                  <a:srgbClr val="FF0000"/>
                </a:solidFill>
                <a:latin typeface="Arial" panose="020B0604020202020204" pitchFamily="34" charset="0"/>
                <a:cs typeface="Arial" panose="020B0604020202020204" pitchFamily="34" charset="0"/>
              </a:rPr>
              <a:t>A</a:t>
            </a:r>
            <a:r>
              <a:rPr lang="sl-SI" dirty="0">
                <a:latin typeface="Arial" panose="020B0604020202020204" pitchFamily="34" charset="0"/>
                <a:cs typeface="Arial" panose="020B0604020202020204" pitchFamily="34" charset="0"/>
              </a:rPr>
              <a:t> je odobrena minuta odmora</a:t>
            </a:r>
            <a:r>
              <a:rPr lang="sl-SI" dirty="0" smtClean="0">
                <a:latin typeface="Arial" panose="020B0604020202020204" pitchFamily="34" charset="0"/>
                <a:cs typeface="Arial" panose="020B0604020202020204" pitchFamily="34" charset="0"/>
              </a:rPr>
              <a:t>.</a:t>
            </a:r>
          </a:p>
          <a:p>
            <a:pPr marL="800100" lvl="1" indent="-342900" algn="just">
              <a:buFont typeface="+mj-lt"/>
              <a:buAutoNum type="alphaLcParenR"/>
            </a:pPr>
            <a:r>
              <a:rPr lang="sl-SI" dirty="0">
                <a:solidFill>
                  <a:srgbClr val="FF0000"/>
                </a:solidFill>
                <a:latin typeface="Arial" panose="020B0604020202020204" pitchFamily="34" charset="0"/>
                <a:cs typeface="Arial" panose="020B0604020202020204" pitchFamily="34" charset="0"/>
              </a:rPr>
              <a:t>Moštvu </a:t>
            </a:r>
            <a:r>
              <a:rPr lang="sl-SI" dirty="0" smtClean="0">
                <a:solidFill>
                  <a:srgbClr val="FF0000"/>
                </a:solidFill>
                <a:latin typeface="Arial" panose="020B0604020202020204" pitchFamily="34" charset="0"/>
                <a:cs typeface="Arial" panose="020B0604020202020204" pitchFamily="34" charset="0"/>
              </a:rPr>
              <a:t>B</a:t>
            </a:r>
            <a:r>
              <a:rPr lang="sl-SI" dirty="0" smtClean="0">
                <a:latin typeface="Arial" panose="020B0604020202020204" pitchFamily="34" charset="0"/>
                <a:cs typeface="Arial" panose="020B0604020202020204" pitchFamily="34" charset="0"/>
              </a:rPr>
              <a:t> </a:t>
            </a:r>
            <a:r>
              <a:rPr lang="sl-SI" dirty="0">
                <a:latin typeface="Arial" panose="020B0604020202020204" pitchFamily="34" charset="0"/>
                <a:cs typeface="Arial" panose="020B0604020202020204" pitchFamily="34" charset="0"/>
              </a:rPr>
              <a:t>je odobrena minuta odmora.</a:t>
            </a: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a:t>
            </a:r>
            <a:endParaRPr lang="sl-SI" dirty="0" smtClean="0">
              <a:latin typeface="Arial" panose="020B0604020202020204" pitchFamily="34" charset="0"/>
              <a:cs typeface="Arial" panose="020B0604020202020204" pitchFamily="34" charset="0"/>
            </a:endParaRPr>
          </a:p>
          <a:p>
            <a:pPr marL="800100" lvl="1" indent="-342900" algn="just">
              <a:buFont typeface="+mj-lt"/>
              <a:buAutoNum type="alphaLcParenR"/>
            </a:pPr>
            <a:r>
              <a:rPr lang="sl-SI" dirty="0" smtClean="0">
                <a:latin typeface="Arial" panose="020B0604020202020204" pitchFamily="34" charset="0"/>
                <a:cs typeface="Arial" panose="020B0604020202020204" pitchFamily="34" charset="0"/>
              </a:rPr>
              <a:t>Tekma </a:t>
            </a:r>
            <a:r>
              <a:rPr lang="sl-SI" dirty="0">
                <a:latin typeface="Arial" panose="020B0604020202020204" pitchFamily="34" charset="0"/>
                <a:cs typeface="Arial" panose="020B0604020202020204" pitchFamily="34" charset="0"/>
              </a:rPr>
              <a:t>se nadaljuje z vračanjem žoge v igro moštva A s črte za vračanje žoge v igro </a:t>
            </a:r>
            <a:r>
              <a:rPr lang="sl-SI" dirty="0">
                <a:solidFill>
                  <a:srgbClr val="FF0000"/>
                </a:solidFill>
                <a:latin typeface="Arial" panose="020B0604020202020204" pitchFamily="34" charset="0"/>
                <a:cs typeface="Arial" panose="020B0604020202020204" pitchFamily="34" charset="0"/>
              </a:rPr>
              <a:t>v prednjem polju </a:t>
            </a:r>
            <a:r>
              <a:rPr lang="sl-SI" dirty="0">
                <a:latin typeface="Arial" panose="020B0604020202020204" pitchFamily="34" charset="0"/>
                <a:cs typeface="Arial" panose="020B0604020202020204" pitchFamily="34" charset="0"/>
              </a:rPr>
              <a:t>nasproti zapisnikarske mize.  </a:t>
            </a:r>
            <a:r>
              <a:rPr lang="sl-SI" dirty="0" smtClean="0">
                <a:latin typeface="Arial" panose="020B0604020202020204" pitchFamily="34" charset="0"/>
                <a:cs typeface="Arial" panose="020B0604020202020204" pitchFamily="34" charset="0"/>
              </a:rPr>
              <a:t>Moštvu </a:t>
            </a:r>
            <a:r>
              <a:rPr lang="sl-SI" dirty="0">
                <a:latin typeface="Arial" panose="020B0604020202020204" pitchFamily="34" charset="0"/>
                <a:cs typeface="Arial" panose="020B0604020202020204" pitchFamily="34" charset="0"/>
              </a:rPr>
              <a:t>A preostane še </a:t>
            </a:r>
            <a:r>
              <a:rPr lang="sl-SI" dirty="0">
                <a:solidFill>
                  <a:srgbClr val="FF0000"/>
                </a:solidFill>
                <a:latin typeface="Arial" panose="020B0604020202020204" pitchFamily="34" charset="0"/>
                <a:cs typeface="Arial" panose="020B0604020202020204" pitchFamily="34" charset="0"/>
              </a:rPr>
              <a:t>19 sekund do konca napada</a:t>
            </a:r>
            <a:r>
              <a:rPr lang="sl-SI" dirty="0" smtClean="0">
                <a:latin typeface="Arial" panose="020B0604020202020204" pitchFamily="34" charset="0"/>
                <a:cs typeface="Arial" panose="020B0604020202020204" pitchFamily="34" charset="0"/>
              </a:rPr>
              <a:t>.</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Tekma se nadaljuje z vračanjem žoge v igro moštva A </a:t>
            </a:r>
            <a:r>
              <a:rPr lang="sl-SI" dirty="0">
                <a:solidFill>
                  <a:srgbClr val="FF0000"/>
                </a:solidFill>
                <a:latin typeface="Arial" panose="020B0604020202020204" pitchFamily="34" charset="0"/>
                <a:cs typeface="Arial" panose="020B0604020202020204" pitchFamily="34" charset="0"/>
              </a:rPr>
              <a:t>iz njihovega zadnjega polja</a:t>
            </a:r>
            <a:r>
              <a:rPr lang="sl-SI" dirty="0">
                <a:latin typeface="Arial" panose="020B0604020202020204" pitchFamily="34" charset="0"/>
                <a:cs typeface="Arial" panose="020B0604020202020204" pitchFamily="34" charset="0"/>
              </a:rPr>
              <a:t>. </a:t>
            </a:r>
            <a:r>
              <a:rPr lang="sl-SI" dirty="0" smtClean="0">
                <a:latin typeface="Arial" panose="020B0604020202020204" pitchFamily="34" charset="0"/>
                <a:cs typeface="Arial" panose="020B0604020202020204" pitchFamily="34" charset="0"/>
              </a:rPr>
              <a:t>Moštvu </a:t>
            </a:r>
            <a:r>
              <a:rPr lang="sl-SI" dirty="0">
                <a:latin typeface="Arial" panose="020B0604020202020204" pitchFamily="34" charset="0"/>
                <a:cs typeface="Arial" panose="020B0604020202020204" pitchFamily="34" charset="0"/>
              </a:rPr>
              <a:t>A preostane </a:t>
            </a:r>
            <a:r>
              <a:rPr lang="sl-SI" dirty="0" smtClean="0">
                <a:solidFill>
                  <a:srgbClr val="FF0000"/>
                </a:solidFill>
                <a:latin typeface="Arial" panose="020B0604020202020204" pitchFamily="34" charset="0"/>
                <a:cs typeface="Arial" panose="020B0604020202020204" pitchFamily="34" charset="0"/>
              </a:rPr>
              <a:t>24 </a:t>
            </a:r>
            <a:r>
              <a:rPr lang="sl-SI" dirty="0">
                <a:solidFill>
                  <a:srgbClr val="FF0000"/>
                </a:solidFill>
                <a:latin typeface="Arial" panose="020B0604020202020204" pitchFamily="34" charset="0"/>
                <a:cs typeface="Arial" panose="020B0604020202020204" pitchFamily="34" charset="0"/>
              </a:rPr>
              <a:t>sekund </a:t>
            </a:r>
            <a:r>
              <a:rPr lang="sl-SI" dirty="0">
                <a:latin typeface="Arial" panose="020B0604020202020204" pitchFamily="34" charset="0"/>
                <a:cs typeface="Arial" panose="020B0604020202020204" pitchFamily="34" charset="0"/>
              </a:rPr>
              <a:t>do konca napada.</a:t>
            </a:r>
          </a:p>
        </p:txBody>
      </p:sp>
    </p:spTree>
    <p:extLst>
      <p:ext uri="{BB962C8B-B14F-4D97-AF65-F5344CB8AC3E}">
        <p14:creationId xmlns:p14="http://schemas.microsoft.com/office/powerpoint/2010/main" val="4180381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24/14 sekund</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459036" y="2564904"/>
            <a:ext cx="8352928" cy="2031325"/>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Do konca tekme je ostalo še </a:t>
            </a:r>
            <a:r>
              <a:rPr lang="sl-SI" dirty="0" smtClean="0">
                <a:latin typeface="Arial" panose="020B0604020202020204" pitchFamily="34" charset="0"/>
                <a:cs typeface="Arial" panose="020B0604020202020204" pitchFamily="34" charset="0"/>
              </a:rPr>
              <a:t>58 </a:t>
            </a:r>
            <a:r>
              <a:rPr lang="sl-SI" dirty="0">
                <a:latin typeface="Arial" panose="020B0604020202020204" pitchFamily="34" charset="0"/>
                <a:cs typeface="Arial" panose="020B0604020202020204" pitchFamily="34" charset="0"/>
              </a:rPr>
              <a:t>sekund, ko A1 vodi žogo v svojem prednjem polju. B1 odbije žogo v zadnje polje moštva A, kjer do posesti žoge pride A2. Nato </a:t>
            </a:r>
            <a:r>
              <a:rPr lang="sl-SI" dirty="0">
                <a:solidFill>
                  <a:srgbClr val="FF0000"/>
                </a:solidFill>
                <a:latin typeface="Arial" panose="020B0604020202020204" pitchFamily="34" charset="0"/>
                <a:cs typeface="Arial" panose="020B0604020202020204" pitchFamily="34" charset="0"/>
              </a:rPr>
              <a:t>naredi B2 osebno napako nad A2</a:t>
            </a:r>
            <a:r>
              <a:rPr lang="sl-SI" dirty="0">
                <a:latin typeface="Arial" panose="020B0604020202020204" pitchFamily="34" charset="0"/>
                <a:cs typeface="Arial" panose="020B0604020202020204" pitchFamily="34" charset="0"/>
              </a:rPr>
              <a:t>. Na uri za merjenje dolžine napada je ostalo </a:t>
            </a:r>
            <a:r>
              <a:rPr lang="sl-SI" dirty="0">
                <a:solidFill>
                  <a:srgbClr val="FF0000"/>
                </a:solidFill>
                <a:latin typeface="Arial" panose="020B0604020202020204" pitchFamily="34" charset="0"/>
                <a:cs typeface="Arial" panose="020B0604020202020204" pitchFamily="34" charset="0"/>
              </a:rPr>
              <a:t>še 8 sekund</a:t>
            </a:r>
            <a:r>
              <a:rPr lang="sl-SI" dirty="0">
                <a:latin typeface="Arial" panose="020B0604020202020204" pitchFamily="34" charset="0"/>
                <a:cs typeface="Arial" panose="020B0604020202020204" pitchFamily="34" charset="0"/>
              </a:rPr>
              <a:t>.  </a:t>
            </a:r>
            <a:r>
              <a:rPr lang="sl-SI" dirty="0">
                <a:solidFill>
                  <a:srgbClr val="FF0000"/>
                </a:solidFill>
                <a:latin typeface="Arial" panose="020B0604020202020204" pitchFamily="34" charset="0"/>
                <a:cs typeface="Arial" panose="020B0604020202020204" pitchFamily="34" charset="0"/>
              </a:rPr>
              <a:t>Moštvu A je odobrena minuta odmora</a:t>
            </a:r>
            <a:r>
              <a:rPr lang="sl-SI" dirty="0">
                <a:latin typeface="Arial" panose="020B0604020202020204" pitchFamily="34" charset="0"/>
                <a:cs typeface="Arial" panose="020B0604020202020204" pitchFamily="34" charset="0"/>
              </a:rPr>
              <a:t>.</a:t>
            </a: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Tekma se nadaljuje z vračanjem žoge v igro moštva A s črte za vračanje žoge v igro </a:t>
            </a:r>
            <a:r>
              <a:rPr lang="sl-SI" dirty="0">
                <a:solidFill>
                  <a:srgbClr val="FF0000"/>
                </a:solidFill>
                <a:latin typeface="Arial" panose="020B0604020202020204" pitchFamily="34" charset="0"/>
                <a:cs typeface="Arial" panose="020B0604020202020204" pitchFamily="34" charset="0"/>
              </a:rPr>
              <a:t>v prednjem polju </a:t>
            </a:r>
            <a:r>
              <a:rPr lang="sl-SI" dirty="0">
                <a:latin typeface="Arial" panose="020B0604020202020204" pitchFamily="34" charset="0"/>
                <a:cs typeface="Arial" panose="020B0604020202020204" pitchFamily="34" charset="0"/>
              </a:rPr>
              <a:t>nasproti zapisnikarske mize. Moštvo A ima na voljo </a:t>
            </a:r>
            <a:r>
              <a:rPr lang="sl-SI" dirty="0">
                <a:solidFill>
                  <a:srgbClr val="FF0000"/>
                </a:solidFill>
                <a:latin typeface="Arial" panose="020B0604020202020204" pitchFamily="34" charset="0"/>
                <a:cs typeface="Arial" panose="020B0604020202020204" pitchFamily="34" charset="0"/>
              </a:rPr>
              <a:t>14 sekund za napad</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6646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Obojestranska napaka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1754326"/>
          </a:xfrm>
          <a:prstGeom prst="rect">
            <a:avLst/>
          </a:prstGeom>
          <a:noFill/>
        </p:spPr>
        <p:txBody>
          <a:bodyPr wrap="square" rtlCol="0">
            <a:spAutoFit/>
          </a:bodyPr>
          <a:lstStyle/>
          <a:p>
            <a:pPr algn="just"/>
            <a:r>
              <a:rPr lang="sl-SI" dirty="0">
                <a:latin typeface="Arial" panose="020B0604020202020204" pitchFamily="34" charset="0"/>
                <a:cs typeface="Arial" panose="020B0604020202020204" pitchFamily="34" charset="0"/>
              </a:rPr>
              <a:t>Izpolnjeni morajo biti naslednji pogoji, da se 2 </a:t>
            </a:r>
            <a:r>
              <a:rPr lang="sl-SI" dirty="0" smtClean="0">
                <a:latin typeface="Arial" panose="020B0604020202020204" pitchFamily="34" charset="0"/>
                <a:cs typeface="Arial" panose="020B0604020202020204" pitchFamily="34" charset="0"/>
              </a:rPr>
              <a:t>napaki </a:t>
            </a:r>
            <a:r>
              <a:rPr lang="sl-SI" dirty="0">
                <a:latin typeface="Arial" panose="020B0604020202020204" pitchFamily="34" charset="0"/>
                <a:cs typeface="Arial" panose="020B0604020202020204" pitchFamily="34" charset="0"/>
              </a:rPr>
              <a:t>štejeta kot obojestranska napaka:</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Obe napaki sta napaki igralcev.</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Pri obeh napakah je prišlo do fizičnega kontakta.</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Obe napaki sta med nasprotnikoma.</a:t>
            </a:r>
          </a:p>
          <a:p>
            <a:pPr marL="800100" lvl="1" indent="-342900" algn="just">
              <a:buFont typeface="+mj-lt"/>
              <a:buAutoNum type="alphaLcParenR"/>
            </a:pPr>
            <a:r>
              <a:rPr lang="sl-SI" dirty="0">
                <a:latin typeface="Arial" panose="020B0604020202020204" pitchFamily="34" charset="0"/>
                <a:cs typeface="Arial" panose="020B0604020202020204" pitchFamily="34" charset="0"/>
              </a:rPr>
              <a:t>Obe napaki sta se zgodili približno ob istem času</a:t>
            </a:r>
            <a:r>
              <a:rPr lang="sl-SI"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19128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Obojestranska napaka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385542"/>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Ob zavzemanju prostora na igrišču B1 odrine stran A1. B1 je dosojena osebna napaka. Ob približno istem času A1 udari B1 s komolcem. </a:t>
            </a: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A1 </a:t>
            </a:r>
            <a:r>
              <a:rPr lang="sl-SI" dirty="0">
                <a:latin typeface="Arial" panose="020B0604020202020204" pitchFamily="34" charset="0"/>
                <a:cs typeface="Arial" panose="020B0604020202020204" pitchFamily="34" charset="0"/>
              </a:rPr>
              <a:t>je dosojena nešportna napaka</a:t>
            </a:r>
            <a:r>
              <a:rPr lang="sl-SI" dirty="0" smtClean="0">
                <a:latin typeface="Arial" panose="020B0604020202020204" pitchFamily="34" charset="0"/>
                <a:cs typeface="Arial" panose="020B0604020202020204" pitchFamily="34" charset="0"/>
              </a:rPr>
              <a:t>. Do konca napada je preostalo 15 sekund.</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To je obojestranska napaka. Ker je imelo moštvo A žogo v posesti, ko je bila dosojena obojestranska napaka, se tekma nadaljuje z vračanjem žoge v igro moštva A z mesta, ki je najbližje napakama</a:t>
            </a:r>
            <a:r>
              <a:rPr lang="sl-SI" dirty="0" smtClean="0">
                <a:latin typeface="Arial" panose="020B0604020202020204" pitchFamily="34" charset="0"/>
                <a:cs typeface="Arial" panose="020B0604020202020204" pitchFamily="34" charset="0"/>
              </a:rPr>
              <a:t>. Moštvo A ima do konca napada na voljo še 15 sekund.</a:t>
            </a:r>
          </a:p>
          <a:p>
            <a:pPr algn="just"/>
            <a:endParaRPr lang="sl-SI" dirty="0">
              <a:latin typeface="Arial" panose="020B0604020202020204" pitchFamily="34" charset="0"/>
              <a:cs typeface="Arial" panose="020B0604020202020204" pitchFamily="34" charset="0"/>
            </a:endParaRPr>
          </a:p>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in B1 se med seboj porivata, zato jima je bila dosojena osebna napaka. To je 2 napaka moštva A in 5 napaka moštva B v tej četrtini</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To je obojestranska napaka. Ne dodelijo se prosti </a:t>
            </a:r>
            <a:r>
              <a:rPr lang="sl-SI" dirty="0" smtClean="0">
                <a:latin typeface="Arial" panose="020B0604020202020204" pitchFamily="34" charset="0"/>
                <a:cs typeface="Arial" panose="020B0604020202020204" pitchFamily="34" charset="0"/>
              </a:rPr>
              <a:t>meti.</a:t>
            </a:r>
          </a:p>
        </p:txBody>
      </p:sp>
    </p:spTree>
    <p:extLst>
      <p:ext uri="{BB962C8B-B14F-4D97-AF65-F5344CB8AC3E}">
        <p14:creationId xmlns:p14="http://schemas.microsoft.com/office/powerpoint/2010/main" val="2803423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Tehnična napaka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416320"/>
          </a:xfrm>
          <a:prstGeom prst="rect">
            <a:avLst/>
          </a:prstGeom>
          <a:noFill/>
        </p:spPr>
        <p:txBody>
          <a:bodyPr wrap="square" rtlCol="0">
            <a:spAutoFit/>
          </a:bodyPr>
          <a:lstStyle/>
          <a:p>
            <a:pPr algn="just"/>
            <a:r>
              <a:rPr lang="sl-SI" b="1" dirty="0" smtClean="0">
                <a:solidFill>
                  <a:srgbClr val="FF0000"/>
                </a:solidFill>
                <a:latin typeface="Arial" panose="020B0604020202020204" pitchFamily="34" charset="0"/>
                <a:cs typeface="Arial" panose="020B0604020202020204" pitchFamily="34" charset="0"/>
              </a:rPr>
              <a:t>Igralec bo do konca tekme izključen, če sta mu dosojeni 2 tehnični napaki.</a:t>
            </a:r>
          </a:p>
          <a:p>
            <a:pPr algn="just"/>
            <a:r>
              <a:rPr lang="sl-SI" dirty="0" smtClean="0">
                <a:latin typeface="Arial" panose="020B0604020202020204" pitchFamily="34" charset="0"/>
                <a:cs typeface="Arial" panose="020B0604020202020204" pitchFamily="34" charset="0"/>
              </a:rPr>
              <a:t>Trener bo do konca tekme izključen:</a:t>
            </a:r>
          </a:p>
          <a:p>
            <a:pPr marL="800100" lvl="1" indent="-342900" algn="just">
              <a:buFont typeface="+mj-lt"/>
              <a:buAutoNum type="alphaLcParenR"/>
            </a:pPr>
            <a:r>
              <a:rPr lang="sl-SI" dirty="0" smtClean="0">
                <a:latin typeface="Arial" panose="020B0604020202020204" pitchFamily="34" charset="0"/>
                <a:cs typeface="Arial" panose="020B0604020202020204" pitchFamily="34" charset="0"/>
              </a:rPr>
              <a:t>če sta mu zaradi njegovega nešportnega vedenja dosojeni 2 tehnični napaki ('C').</a:t>
            </a:r>
          </a:p>
          <a:p>
            <a:pPr marL="800100" lvl="1" indent="-342900" algn="just">
              <a:buFont typeface="+mj-lt"/>
              <a:buAutoNum type="alphaLcParenR"/>
            </a:pPr>
            <a:r>
              <a:rPr lang="sl-SI" dirty="0" smtClean="0">
                <a:latin typeface="Arial" panose="020B0604020202020204" pitchFamily="34" charset="0"/>
                <a:cs typeface="Arial" panose="020B0604020202020204" pitchFamily="34" charset="0"/>
              </a:rPr>
              <a:t>če so mu zaradi nešportnega vedenja drugih oseb na klopi moštva dosojene 3 tehnične napake, vse vpisane kot ('B'), ali pa je bila ena izmed njih ('C').</a:t>
            </a:r>
          </a:p>
          <a:p>
            <a:pPr algn="just"/>
            <a:r>
              <a:rPr lang="sl-SI" dirty="0" smtClean="0">
                <a:latin typeface="Arial" panose="020B0604020202020204" pitchFamily="34" charset="0"/>
                <a:cs typeface="Arial" panose="020B0604020202020204" pitchFamily="34" charset="0"/>
              </a:rPr>
              <a:t>Če je igralec ali trener izključen kot je opisano zgoraj, je ta tehnična napaka edina napaka, ki se kaznuje. Dodatna kazen zaradi izključitve se ne izvrši.</a:t>
            </a:r>
          </a:p>
          <a:p>
            <a:pPr algn="just"/>
            <a:endParaRPr lang="sl-SI" dirty="0" smtClean="0">
              <a:latin typeface="Arial" panose="020B0604020202020204" pitchFamily="34" charset="0"/>
              <a:cs typeface="Arial" panose="020B0604020202020204" pitchFamily="34" charset="0"/>
            </a:endParaRPr>
          </a:p>
          <a:p>
            <a:pPr algn="just"/>
            <a:r>
              <a:rPr lang="sl-SI" b="1" dirty="0" smtClean="0">
                <a:latin typeface="Arial" panose="020B0604020202020204" pitchFamily="34" charset="0"/>
                <a:cs typeface="Arial" panose="020B0604020202020204" pitchFamily="34" charset="0"/>
              </a:rPr>
              <a:t>KAZEN</a:t>
            </a:r>
            <a:r>
              <a:rPr lang="sl-SI" dirty="0" smtClean="0">
                <a:latin typeface="Arial" panose="020B0604020202020204" pitchFamily="34" charset="0"/>
                <a:cs typeface="Arial" panose="020B0604020202020204" pitchFamily="34" charset="0"/>
              </a:rPr>
              <a:t>: </a:t>
            </a:r>
            <a:r>
              <a:rPr lang="sl-SI" b="1" dirty="0" smtClean="0">
                <a:solidFill>
                  <a:srgbClr val="FF0000"/>
                </a:solidFill>
                <a:latin typeface="Arial" panose="020B0604020202020204" pitchFamily="34" charset="0"/>
                <a:cs typeface="Arial" panose="020B0604020202020204" pitchFamily="34" charset="0"/>
              </a:rPr>
              <a:t>Nasprotnikom se prisodi 1 prosti met</a:t>
            </a:r>
            <a:r>
              <a:rPr lang="sl-SI" dirty="0" smtClean="0">
                <a:latin typeface="Arial" panose="020B0604020202020204" pitchFamily="34" charset="0"/>
                <a:cs typeface="Arial" panose="020B0604020202020204" pitchFamily="34" charset="0"/>
              </a:rPr>
              <a:t>, ki mu sledi vračanje žoge v igro na sredini igrišča nasproti zapisnikarske mize.</a:t>
            </a:r>
            <a:endParaRPr lang="sl-SI"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800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a:solidFill>
                  <a:schemeClr val="bg1"/>
                </a:solidFill>
              </a:rPr>
              <a:t>Številke igralcev</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pic>
        <p:nvPicPr>
          <p:cNvPr id="2055"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87" r="23867" b="6339"/>
          <a:stretch/>
        </p:blipFill>
        <p:spPr bwMode="auto">
          <a:xfrm>
            <a:off x="1547664" y="2420887"/>
            <a:ext cx="5909683" cy="374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462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Tehnična </a:t>
            </a:r>
            <a:r>
              <a:rPr lang="sl-SI" altLang="sl-SI" sz="2400" u="sng" dirty="0">
                <a:solidFill>
                  <a:schemeClr val="bg1"/>
                </a:solidFill>
              </a:rPr>
              <a:t>napaka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031325"/>
          </a:xfrm>
          <a:prstGeom prst="rect">
            <a:avLst/>
          </a:prstGeom>
          <a:noFill/>
        </p:spPr>
        <p:txBody>
          <a:bodyPr wrap="square" rtlCol="0">
            <a:spAutoFit/>
          </a:bodyPr>
          <a:lstStyle/>
          <a:p>
            <a:pPr algn="just"/>
            <a:r>
              <a:rPr lang="sl-SI" dirty="0" smtClean="0">
                <a:latin typeface="Arial" panose="020B0604020202020204" pitchFamily="34" charset="0"/>
                <a:cs typeface="Arial" panose="020B0604020202020204" pitchFamily="34" charset="0"/>
              </a:rPr>
              <a:t>Druga </a:t>
            </a:r>
            <a:r>
              <a:rPr lang="sl-SI" dirty="0">
                <a:latin typeface="Arial" panose="020B0604020202020204" pitchFamily="34" charset="0"/>
                <a:cs typeface="Arial" panose="020B0604020202020204" pitchFamily="34" charset="0"/>
              </a:rPr>
              <a:t>tehnična napaka igralca se označi tako, da se poleg minute v kateri se je zgodila, vpiše črka T, za njo pa v naslednjem kvadratku zapišeta črki </a:t>
            </a:r>
            <a:r>
              <a:rPr lang="sl-SI" dirty="0" smtClean="0">
                <a:latin typeface="Arial" panose="020B0604020202020204" pitchFamily="34" charset="0"/>
                <a:cs typeface="Arial" panose="020B0604020202020204" pitchFamily="34" charset="0"/>
              </a:rPr>
              <a:t>GD.</a:t>
            </a:r>
            <a:endParaRPr lang="sl-SI" dirty="0">
              <a:latin typeface="Arial" panose="020B0604020202020204" pitchFamily="34" charset="0"/>
              <a:cs typeface="Arial" panose="020B0604020202020204" pitchFamily="34" charset="0"/>
            </a:endParaRPr>
          </a:p>
          <a:p>
            <a:pPr algn="just"/>
            <a:endParaRPr lang="sl-SI" dirty="0" smtClean="0">
              <a:latin typeface="Arial" panose="020B0604020202020204" pitchFamily="34" charset="0"/>
              <a:cs typeface="Arial" panose="020B0604020202020204" pitchFamily="34" charset="0"/>
            </a:endParaRPr>
          </a:p>
          <a:p>
            <a:pPr algn="just"/>
            <a:r>
              <a:rPr lang="sl-SI" dirty="0" smtClean="0">
                <a:latin typeface="Arial" panose="020B0604020202020204" pitchFamily="34" charset="0"/>
                <a:cs typeface="Arial" panose="020B0604020202020204" pitchFamily="34" charset="0"/>
              </a:rPr>
              <a:t>Za </a:t>
            </a:r>
            <a:r>
              <a:rPr lang="sl-SI" dirty="0">
                <a:latin typeface="Arial" panose="020B0604020202020204" pitchFamily="34" charset="0"/>
                <a:cs typeface="Arial" panose="020B0604020202020204" pitchFamily="34" charset="0"/>
              </a:rPr>
              <a:t>drugo tehnično napako trenerju zapisano kot C oziroma za tretjo tehnično napako trenerju se označi tako, da se poleg črke C oz. B v naslednjem kvadratku zapišeta še črki </a:t>
            </a:r>
            <a:r>
              <a:rPr lang="sl-SI" dirty="0" smtClean="0">
                <a:latin typeface="Arial" panose="020B0604020202020204" pitchFamily="34" charset="0"/>
                <a:cs typeface="Arial" panose="020B0604020202020204" pitchFamily="34" charset="0"/>
              </a:rPr>
              <a:t>GD.</a:t>
            </a:r>
            <a:endParaRPr lang="sl-SI" dirty="0">
              <a:latin typeface="Arial" panose="020B0604020202020204" pitchFamily="34" charset="0"/>
              <a:cs typeface="Arial" panose="020B0604020202020204" pitchFamily="34" charset="0"/>
            </a:endParaRPr>
          </a:p>
          <a:p>
            <a:pPr algn="just"/>
            <a:r>
              <a:rPr lang="sl-SI" dirty="0" smtClean="0">
                <a:latin typeface="Arial" panose="020B0604020202020204" pitchFamily="34" charset="0"/>
                <a:cs typeface="Arial" panose="020B0604020202020204" pitchFamily="34" charset="0"/>
              </a:rPr>
              <a:t> </a:t>
            </a:r>
            <a:endParaRPr lang="sl-SI"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146" y="4437112"/>
            <a:ext cx="4324350"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4240" y="5591720"/>
            <a:ext cx="4267200"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9794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Tehnična napaka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708434"/>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je bila tekom prvega polčasa dosojena prva tehnična napaka zaradi obešanja na obroč. Zaradi nešportnega vedenja mu je bila v drugem polčasu dosojena še druga tehnična napaka</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A1 je avtomatsko izključen in mora po izključitvi oditi ter </a:t>
            </a:r>
            <a:r>
              <a:rPr lang="sl-SI" dirty="0">
                <a:solidFill>
                  <a:srgbClr val="FF0000"/>
                </a:solidFill>
                <a:latin typeface="Arial" panose="020B0604020202020204" pitchFamily="34" charset="0"/>
                <a:cs typeface="Arial" panose="020B0604020202020204" pitchFamily="34" charset="0"/>
              </a:rPr>
              <a:t>do konca tekme ostati v garderobi svojega moštva</a:t>
            </a:r>
            <a:r>
              <a:rPr lang="sl-SI" dirty="0">
                <a:latin typeface="Arial" panose="020B0604020202020204" pitchFamily="34" charset="0"/>
                <a:cs typeface="Arial" panose="020B0604020202020204" pitchFamily="34" charset="0"/>
              </a:rPr>
              <a:t> ali pa (če se tako odloči) zapustiti dvorano. Izvede se samo kazen za to drugo tehnično napako. Dodatna kazen zaradi izključitve se ne izvede. Kadarkoli je igralec dobil svojo drugo tehnično napako na tekmi, mora zapisnikar o tem takoj obvestiti sodnika, ki bo takega igralca izključil</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6066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Izključujoča napaka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831544"/>
          </a:xfrm>
          <a:prstGeom prst="rect">
            <a:avLst/>
          </a:prstGeom>
          <a:noFill/>
        </p:spPr>
        <p:txBody>
          <a:bodyPr wrap="square" rtlCol="0">
            <a:spAutoFit/>
          </a:bodyPr>
          <a:lstStyle/>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je dosojen prekršek korakov. A1 živčno odreagira in verbalno napade sodnika, zato je izključen</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Kazen sta </a:t>
            </a:r>
            <a:r>
              <a:rPr lang="sl-SI" dirty="0" smtClean="0">
                <a:latin typeface="Arial" panose="020B0604020202020204" pitchFamily="34" charset="0"/>
                <a:cs typeface="Arial" panose="020B0604020202020204" pitchFamily="34" charset="0"/>
              </a:rPr>
              <a:t>2 </a:t>
            </a:r>
            <a:r>
              <a:rPr lang="sl-SI" dirty="0">
                <a:latin typeface="Arial" panose="020B0604020202020204" pitchFamily="34" charset="0"/>
                <a:cs typeface="Arial" panose="020B0604020202020204" pitchFamily="34" charset="0"/>
              </a:rPr>
              <a:t>prosta meta in posest žoge za moštvo B</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a:p>
            <a:pPr algn="just"/>
            <a:endParaRPr lang="sl-SI" dirty="0" smtClean="0">
              <a:latin typeface="Arial" panose="020B0604020202020204" pitchFamily="34" charset="0"/>
              <a:cs typeface="Arial" panose="020B0604020202020204" pitchFamily="34" charset="0"/>
            </a:endParaRPr>
          </a:p>
          <a:p>
            <a:pPr algn="just"/>
            <a:endParaRPr lang="sl-SI" dirty="0" smtClean="0">
              <a:latin typeface="Arial" panose="020B0604020202020204" pitchFamily="34" charset="0"/>
              <a:cs typeface="Arial" panose="020B0604020202020204" pitchFamily="34" charset="0"/>
            </a:endParaRPr>
          </a:p>
          <a:p>
            <a:pPr algn="just"/>
            <a:r>
              <a:rPr lang="sl-SI" b="1" u="sng" dirty="0">
                <a:latin typeface="Arial" panose="020B0604020202020204" pitchFamily="34" charset="0"/>
                <a:cs typeface="Arial" panose="020B0604020202020204" pitchFamily="34" charset="0"/>
              </a:rPr>
              <a:t>Primer:</a:t>
            </a:r>
            <a:r>
              <a:rPr lang="sl-SI" dirty="0">
                <a:latin typeface="Arial" panose="020B0604020202020204" pitchFamily="34" charset="0"/>
                <a:cs typeface="Arial" panose="020B0604020202020204" pitchFamily="34" charset="0"/>
              </a:rPr>
              <a:t> A1 je bila dosojena 5 napaka. A1 živčno odreagira in verbalno napade sodnika, zato je izključen</a:t>
            </a:r>
            <a:r>
              <a:rPr lang="sl-SI" dirty="0" smtClean="0">
                <a:latin typeface="Arial" panose="020B0604020202020204" pitchFamily="34" charset="0"/>
                <a:cs typeface="Arial" panose="020B0604020202020204" pitchFamily="34" charset="0"/>
              </a:rPr>
              <a:t>.</a:t>
            </a:r>
          </a:p>
          <a:p>
            <a:pPr algn="just"/>
            <a:endParaRPr lang="sl-SI" sz="800" dirty="0">
              <a:latin typeface="Arial" panose="020B0604020202020204" pitchFamily="34" charset="0"/>
              <a:cs typeface="Arial" panose="020B0604020202020204" pitchFamily="34" charset="0"/>
            </a:endParaRPr>
          </a:p>
          <a:p>
            <a:pPr algn="just"/>
            <a:r>
              <a:rPr lang="sl-SI" b="1" dirty="0">
                <a:latin typeface="Arial" panose="020B0604020202020204" pitchFamily="34" charset="0"/>
                <a:cs typeface="Arial" panose="020B0604020202020204" pitchFamily="34" charset="0"/>
              </a:rPr>
              <a:t>Tolmačenje:</a:t>
            </a:r>
            <a:r>
              <a:rPr lang="sl-SI" dirty="0">
                <a:latin typeface="Arial" panose="020B0604020202020204" pitchFamily="34" charset="0"/>
                <a:cs typeface="Arial" panose="020B0604020202020204" pitchFamily="34" charset="0"/>
              </a:rPr>
              <a:t> Napaka se zapiše trenerju moštva A in označi z B. Kazen je </a:t>
            </a:r>
            <a:r>
              <a:rPr lang="sl-SI" dirty="0" smtClean="0">
                <a:latin typeface="Arial" panose="020B0604020202020204" pitchFamily="34" charset="0"/>
                <a:cs typeface="Arial" panose="020B0604020202020204" pitchFamily="34" charset="0"/>
              </a:rPr>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1 </a:t>
            </a:r>
            <a:r>
              <a:rPr lang="sl-SI" dirty="0">
                <a:latin typeface="Arial" panose="020B0604020202020204" pitchFamily="34" charset="0"/>
                <a:cs typeface="Arial" panose="020B0604020202020204" pitchFamily="34" charset="0"/>
              </a:rPr>
              <a:t>prosti met in posest žoge za moštvo B.</a:t>
            </a:r>
          </a:p>
        </p:txBody>
      </p:sp>
    </p:spTree>
    <p:extLst>
      <p:ext uri="{BB962C8B-B14F-4D97-AF65-F5344CB8AC3E}">
        <p14:creationId xmlns:p14="http://schemas.microsoft.com/office/powerpoint/2010/main" val="494060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latin typeface="Arial" panose="020B0604020202020204" pitchFamily="34" charset="0"/>
                <a:ea typeface="DotumChe" panose="020B0609000101010101" pitchFamily="49" charset="-127"/>
                <a:cs typeface="Arial" panose="020B0604020202020204" pitchFamily="34" charset="0"/>
              </a:rPr>
              <a:t>Novi sodniški znaki</a:t>
            </a:r>
            <a:r>
              <a:rPr lang="en-US" altLang="sl-SI" sz="2400" u="sng" dirty="0" smtClean="0">
                <a:solidFill>
                  <a:schemeClr val="bg1"/>
                </a:solidFill>
                <a:latin typeface="Arial" panose="020B0604020202020204" pitchFamily="34" charset="0"/>
                <a:ea typeface="DotumChe" panose="020B0609000101010101" pitchFamily="49" charset="-127"/>
                <a:cs typeface="Arial" panose="020B0604020202020204" pitchFamily="34" charset="0"/>
              </a:rPr>
              <a:t> </a:t>
            </a:r>
            <a:endParaRPr lang="en-US" altLang="sl-SI" sz="2400" u="sng" dirty="0">
              <a:solidFill>
                <a:schemeClr val="bg1"/>
              </a:solidFill>
              <a:latin typeface="Arial" panose="020B0604020202020204" pitchFamily="34" charset="0"/>
              <a:ea typeface="DotumChe" panose="020B0609000101010101" pitchFamily="49" charset="-127"/>
              <a:cs typeface="Arial" panose="020B0604020202020204" pitchFamily="34" charset="0"/>
            </a:endParaRPr>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032" r="32984"/>
          <a:stretch/>
        </p:blipFill>
        <p:spPr bwMode="auto">
          <a:xfrm>
            <a:off x="823424" y="2852936"/>
            <a:ext cx="1804360" cy="251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461" r="27775"/>
          <a:stretch/>
        </p:blipFill>
        <p:spPr bwMode="auto">
          <a:xfrm>
            <a:off x="2627784" y="2852936"/>
            <a:ext cx="2333768" cy="237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566" r="36324"/>
          <a:stretch/>
        </p:blipFill>
        <p:spPr bwMode="auto">
          <a:xfrm>
            <a:off x="5076056" y="2707679"/>
            <a:ext cx="1514903" cy="266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9010" r="36322"/>
          <a:stretch/>
        </p:blipFill>
        <p:spPr bwMode="auto">
          <a:xfrm>
            <a:off x="6965475" y="2852142"/>
            <a:ext cx="1378425" cy="251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0766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latin typeface="Arial" panose="020B0604020202020204" pitchFamily="34" charset="0"/>
                <a:ea typeface="DotumChe" panose="020B0609000101010101" pitchFamily="49" charset="-127"/>
                <a:cs typeface="Arial" panose="020B0604020202020204" pitchFamily="34" charset="0"/>
              </a:rPr>
              <a:t>Novi sodniški znaki</a:t>
            </a:r>
            <a:r>
              <a:rPr lang="en-US" altLang="sl-SI" sz="2400" u="sng" dirty="0" smtClean="0">
                <a:solidFill>
                  <a:schemeClr val="bg1"/>
                </a:solidFill>
                <a:latin typeface="Arial" panose="020B0604020202020204" pitchFamily="34" charset="0"/>
                <a:ea typeface="DotumChe" panose="020B0609000101010101" pitchFamily="49" charset="-127"/>
                <a:cs typeface="Arial" panose="020B0604020202020204" pitchFamily="34" charset="0"/>
              </a:rPr>
              <a:t> </a:t>
            </a:r>
            <a:endParaRPr lang="en-US" altLang="sl-SI" sz="2400" u="sng" dirty="0">
              <a:solidFill>
                <a:schemeClr val="bg1"/>
              </a:solidFill>
              <a:latin typeface="Arial" panose="020B0604020202020204" pitchFamily="34" charset="0"/>
              <a:ea typeface="DotumChe" panose="020B0609000101010101" pitchFamily="49" charset="-127"/>
              <a:cs typeface="Arial" panose="020B0604020202020204" pitchFamily="34" charset="0"/>
            </a:endParaRPr>
          </a:p>
        </p:txBody>
      </p:sp>
      <p:pic>
        <p:nvPicPr>
          <p:cNvPr id="501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932" y="2492896"/>
            <a:ext cx="7712933"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091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latin typeface="Fiba" pitchFamily="2" charset="0"/>
              </a:rPr>
              <a:t>Splošne informacije</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416320"/>
          </a:xfrm>
          <a:prstGeom prst="rect">
            <a:avLst/>
          </a:prstGeom>
          <a:noFill/>
        </p:spPr>
        <p:txBody>
          <a:bodyPr wrap="square" rtlCol="0">
            <a:spAutoFit/>
          </a:bodyPr>
          <a:lstStyle/>
          <a:p>
            <a:pPr algn="just"/>
            <a:r>
              <a:rPr lang="sl-SI" dirty="0">
                <a:latin typeface="Arial" panose="020B0604020202020204" pitchFamily="34" charset="0"/>
                <a:cs typeface="Arial" panose="020B0604020202020204" pitchFamily="34" charset="0"/>
              </a:rPr>
              <a:t>Pomožni sodniki morajo priti na tekmo urejeni in to </a:t>
            </a:r>
            <a:r>
              <a:rPr lang="sl-SI" dirty="0">
                <a:solidFill>
                  <a:srgbClr val="FF0000"/>
                </a:solidFill>
                <a:latin typeface="Arial" panose="020B0604020202020204" pitchFamily="34" charset="0"/>
                <a:cs typeface="Arial" panose="020B0604020202020204" pitchFamily="34" charset="0"/>
              </a:rPr>
              <a:t>najmanj 60 minut pred tekmo </a:t>
            </a:r>
            <a:r>
              <a:rPr lang="sl-SI" dirty="0">
                <a:latin typeface="Arial" panose="020B0604020202020204" pitchFamily="34" charset="0"/>
                <a:cs typeface="Arial" panose="020B0604020202020204" pitchFamily="34" charset="0"/>
              </a:rPr>
              <a:t>(pri mlajših kategorijah vsaj 45 minut pred tekmo). Po potrebi naj zapisnikar pride na tekmo še prej, </a:t>
            </a:r>
            <a:r>
              <a:rPr lang="sl-SI" b="1" dirty="0">
                <a:latin typeface="Arial" panose="020B0604020202020204" pitchFamily="34" charset="0"/>
                <a:cs typeface="Arial" panose="020B0604020202020204" pitchFamily="34" charset="0"/>
              </a:rPr>
              <a:t>saj morajo biti vsi osnovni podatki vpisani v zapisnik najkasneje 20 minut pred začetkom tekme</a:t>
            </a:r>
            <a:r>
              <a:rPr lang="sl-SI" dirty="0" smtClean="0">
                <a:latin typeface="Arial" panose="020B0604020202020204" pitchFamily="34" charset="0"/>
                <a:cs typeface="Arial" panose="020B0604020202020204" pitchFamily="34" charset="0"/>
              </a:rPr>
              <a:t>.</a:t>
            </a:r>
          </a:p>
          <a:p>
            <a:pPr algn="just"/>
            <a:r>
              <a:rPr lang="sl-SI" b="1" dirty="0" smtClean="0">
                <a:solidFill>
                  <a:srgbClr val="FF0000"/>
                </a:solidFill>
                <a:latin typeface="Arial" panose="020B0604020202020204" pitchFamily="34" charset="0"/>
                <a:cs typeface="Arial" panose="020B0604020202020204" pitchFamily="34" charset="0"/>
              </a:rPr>
              <a:t>S seboj imejte veljavno izkaznico pomožnega sodnika.</a:t>
            </a:r>
          </a:p>
          <a:p>
            <a:pPr algn="just"/>
            <a:r>
              <a:rPr lang="sl-SI" b="1" dirty="0" smtClean="0">
                <a:latin typeface="Arial" panose="020B0604020202020204" pitchFamily="34" charset="0"/>
                <a:cs typeface="Arial" panose="020B0604020202020204" pitchFamily="34" charset="0"/>
              </a:rPr>
              <a:t>Od </a:t>
            </a:r>
            <a:r>
              <a:rPr lang="sl-SI" b="1" dirty="0">
                <a:latin typeface="Arial" panose="020B0604020202020204" pitchFamily="34" charset="0"/>
                <a:cs typeface="Arial" panose="020B0604020202020204" pitchFamily="34" charset="0"/>
              </a:rPr>
              <a:t>prihoda v dvorano morajo biti pomožni sodniki vseskozi na voljo tehničnemu komisarju (če je prisoten) in sodnikom(a). Prostor okoli zapisnikarske mize lahko zapustijo le z dovoljenjem omenjenih uradnih oseb (tehničnega komisarja ali prvega sodnika).</a:t>
            </a:r>
            <a:endParaRPr lang="sl-SI" dirty="0">
              <a:latin typeface="Arial" panose="020B0604020202020204" pitchFamily="34" charset="0"/>
              <a:cs typeface="Arial" panose="020B0604020202020204" pitchFamily="34" charset="0"/>
            </a:endParaRPr>
          </a:p>
          <a:p>
            <a:pPr algn="just"/>
            <a:endParaRPr lang="sl-SI" b="1" dirty="0" smtClean="0">
              <a:solidFill>
                <a:srgbClr val="FF0000"/>
              </a:solidFill>
              <a:latin typeface="Arial" panose="020B0604020202020204" pitchFamily="34" charset="0"/>
              <a:cs typeface="Arial" panose="020B0604020202020204" pitchFamily="34" charset="0"/>
            </a:endParaRPr>
          </a:p>
          <a:p>
            <a:pPr algn="just"/>
            <a:r>
              <a:rPr lang="sl-SI" b="1" dirty="0" smtClean="0">
                <a:solidFill>
                  <a:srgbClr val="FF0000"/>
                </a:solidFill>
                <a:latin typeface="Arial" panose="020B0604020202020204" pitchFamily="34" charset="0"/>
                <a:cs typeface="Arial" panose="020B0604020202020204" pitchFamily="34" charset="0"/>
              </a:rPr>
              <a:t>Pred </a:t>
            </a:r>
            <a:r>
              <a:rPr lang="sl-SI" b="1" dirty="0">
                <a:solidFill>
                  <a:srgbClr val="FF0000"/>
                </a:solidFill>
                <a:latin typeface="Arial" panose="020B0604020202020204" pitchFamily="34" charset="0"/>
                <a:cs typeface="Arial" panose="020B0604020202020204" pitchFamily="34" charset="0"/>
              </a:rPr>
              <a:t>in med tekmo pomožni sodniki ne smejo uporabljati mobilnih telefonov za pogovore, pošiljanje SMS-</a:t>
            </a:r>
            <a:r>
              <a:rPr lang="sl-SI" b="1" dirty="0" err="1">
                <a:solidFill>
                  <a:srgbClr val="FF0000"/>
                </a:solidFill>
                <a:latin typeface="Arial" panose="020B0604020202020204" pitchFamily="34" charset="0"/>
                <a:cs typeface="Arial" panose="020B0604020202020204" pitchFamily="34" charset="0"/>
              </a:rPr>
              <a:t>ov</a:t>
            </a:r>
            <a:r>
              <a:rPr lang="sl-SI" b="1" dirty="0" smtClean="0">
                <a:solidFill>
                  <a:srgbClr val="FF0000"/>
                </a:solidFill>
                <a:latin typeface="Arial" panose="020B0604020202020204" pitchFamily="34" charset="0"/>
                <a:cs typeface="Arial" panose="020B0604020202020204" pitchFamily="34" charset="0"/>
              </a:rPr>
              <a:t>,…</a:t>
            </a:r>
            <a:endParaRPr lang="sl-SI"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1762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latin typeface="Fiba" pitchFamily="2" charset="0"/>
              </a:rPr>
              <a:t>Splošne informacije</a:t>
            </a:r>
            <a:r>
              <a:rPr lang="en-US" altLang="sl-SI" sz="2400" u="sng" dirty="0" smtClean="0">
                <a:solidFill>
                  <a:schemeClr val="bg1"/>
                </a:solidFill>
                <a:latin typeface="Fiba" pitchFamily="2" charset="0"/>
              </a:rPr>
              <a:t> </a:t>
            </a:r>
            <a:r>
              <a:rPr lang="sl-SI" altLang="sl-SI" sz="2400" u="sng" dirty="0" smtClean="0">
                <a:solidFill>
                  <a:schemeClr val="bg1"/>
                </a:solidFill>
                <a:latin typeface="Fiba" pitchFamily="2" charset="0"/>
              </a:rPr>
              <a:t>- ZAPISNIKAR</a:t>
            </a:r>
            <a:endParaRPr lang="en-US" altLang="sl-SI" sz="2400" u="sng" dirty="0">
              <a:solidFill>
                <a:schemeClr val="bg1"/>
              </a:solidFill>
            </a:endParaRPr>
          </a:p>
        </p:txBody>
      </p:sp>
      <p:sp>
        <p:nvSpPr>
          <p:cNvPr id="4" name="PoljeZBesedilom 3"/>
          <p:cNvSpPr txBox="1"/>
          <p:nvPr/>
        </p:nvSpPr>
        <p:spPr>
          <a:xfrm>
            <a:off x="395536" y="2564904"/>
            <a:ext cx="8352928" cy="3570208"/>
          </a:xfrm>
          <a:prstGeom prst="rect">
            <a:avLst/>
          </a:prstGeom>
          <a:noFill/>
        </p:spPr>
        <p:txBody>
          <a:bodyPr wrap="square" rtlCol="0">
            <a:spAutoFit/>
          </a:bodyPr>
          <a:lstStyle/>
          <a:p>
            <a:pPr marL="342900" indent="-342900" algn="just">
              <a:buFont typeface="+mj-lt"/>
              <a:buAutoNum type="arabicPeriod"/>
            </a:pPr>
            <a:r>
              <a:rPr lang="sl-SI" dirty="0" smtClean="0">
                <a:latin typeface="Arial" panose="020B0604020202020204" pitchFamily="34" charset="0"/>
                <a:cs typeface="Arial" panose="020B0604020202020204" pitchFamily="34" charset="0"/>
              </a:rPr>
              <a:t>Sprememba pri nazivu:</a:t>
            </a:r>
          </a:p>
          <a:p>
            <a:pPr lvl="3" algn="just"/>
            <a:r>
              <a:rPr lang="sl-SI" dirty="0" smtClean="0">
                <a:latin typeface="Arial" panose="020B0604020202020204" pitchFamily="34" charset="0"/>
                <a:cs typeface="Arial" panose="020B0604020202020204" pitchFamily="34" charset="0"/>
              </a:rPr>
              <a:t>Merilec 24 sekund           </a:t>
            </a:r>
            <a:r>
              <a:rPr lang="sl-SI" b="1" dirty="0" smtClean="0">
                <a:solidFill>
                  <a:srgbClr val="FF0000"/>
                </a:solidFill>
                <a:latin typeface="Arial" panose="020B0604020202020204" pitchFamily="34" charset="0"/>
                <a:cs typeface="Arial" panose="020B0604020202020204" pitchFamily="34" charset="0"/>
              </a:rPr>
              <a:t>Merilec dolžine napada</a:t>
            </a:r>
          </a:p>
          <a:p>
            <a:pPr algn="just"/>
            <a:endParaRPr lang="sl-SI" dirty="0">
              <a:latin typeface="Arial" panose="020B0604020202020204" pitchFamily="34" charset="0"/>
              <a:cs typeface="Arial" panose="020B0604020202020204" pitchFamily="34" charset="0"/>
            </a:endParaRPr>
          </a:p>
          <a:p>
            <a:pPr marL="342900" indent="-342900" algn="just">
              <a:buFont typeface="+mj-lt"/>
              <a:buAutoNum type="arabicPeriod" startAt="2"/>
            </a:pPr>
            <a:r>
              <a:rPr lang="sl-SI" dirty="0" smtClean="0">
                <a:latin typeface="Arial" panose="020B0604020202020204" pitchFamily="34" charset="0"/>
                <a:cs typeface="Arial" panose="020B0604020202020204" pitchFamily="34" charset="0"/>
              </a:rPr>
              <a:t>Dodatne (nove) </a:t>
            </a:r>
            <a:r>
              <a:rPr lang="sl-SI" sz="2800" b="1" u="sng" dirty="0" smtClean="0">
                <a:solidFill>
                  <a:srgbClr val="FF0000"/>
                </a:solidFill>
                <a:latin typeface="Arial" panose="020B0604020202020204" pitchFamily="34" charset="0"/>
                <a:cs typeface="Arial" panose="020B0604020202020204" pitchFamily="34" charset="0"/>
              </a:rPr>
              <a:t>dolžnosti zapisnikarja</a:t>
            </a:r>
            <a:r>
              <a:rPr lang="sl-SI" dirty="0" smtClean="0">
                <a:latin typeface="Arial" panose="020B0604020202020204" pitchFamily="34" charset="0"/>
                <a:cs typeface="Arial" panose="020B0604020202020204" pitchFamily="34" charset="0"/>
              </a:rPr>
              <a:t>:</a:t>
            </a:r>
          </a:p>
          <a:p>
            <a:pPr marL="742950" lvl="1" indent="-285750" algn="just">
              <a:buFontTx/>
              <a:buChar char="-"/>
            </a:pPr>
            <a:r>
              <a:rPr lang="sl-SI" b="1" dirty="0" smtClean="0">
                <a:latin typeface="Arial" panose="020B0604020202020204" pitchFamily="34" charset="0"/>
                <a:cs typeface="Arial" panose="020B0604020202020204" pitchFamily="34" charset="0"/>
              </a:rPr>
              <a:t>Vpisuje imena igralcev v zapisnik v vrstnem redu, kot imajo številke na dresih. </a:t>
            </a:r>
            <a:r>
              <a:rPr lang="sl-SI" dirty="0" smtClean="0">
                <a:latin typeface="Arial" panose="020B0604020202020204" pitchFamily="34" charset="0"/>
                <a:cs typeface="Arial" panose="020B0604020202020204" pitchFamily="34" charset="0"/>
              </a:rPr>
              <a:t>Če je prijavljenih manj kot 12 igralcev, čez zadnje neuporabljene vrstice potegne črto,</a:t>
            </a:r>
          </a:p>
          <a:p>
            <a:pPr marL="742950" lvl="1" indent="-285750" algn="just">
              <a:buFontTx/>
              <a:buChar char="-"/>
            </a:pPr>
            <a:r>
              <a:rPr lang="sl-SI" b="1" dirty="0" smtClean="0">
                <a:latin typeface="Arial" panose="020B0604020202020204" pitchFamily="34" charset="0"/>
                <a:cs typeface="Arial" panose="020B0604020202020204" pitchFamily="34" charset="0"/>
              </a:rPr>
              <a:t>obvesti </a:t>
            </a:r>
            <a:r>
              <a:rPr lang="sl-SI" b="1" dirty="0">
                <a:latin typeface="Arial" panose="020B0604020202020204" pitchFamily="34" charset="0"/>
                <a:cs typeface="Arial" panose="020B0604020202020204" pitchFamily="34" charset="0"/>
              </a:rPr>
              <a:t>prvega sodnika</a:t>
            </a:r>
            <a:r>
              <a:rPr lang="sl-SI" dirty="0">
                <a:latin typeface="Arial" panose="020B0604020202020204" pitchFamily="34" charset="0"/>
                <a:cs typeface="Arial" panose="020B0604020202020204" pitchFamily="34" charset="0"/>
              </a:rPr>
              <a:t>, kadar sta bili </a:t>
            </a:r>
            <a:r>
              <a:rPr lang="sl-SI" b="1" dirty="0">
                <a:latin typeface="Arial" panose="020B0604020202020204" pitchFamily="34" charset="0"/>
                <a:cs typeface="Arial" panose="020B0604020202020204" pitchFamily="34" charset="0"/>
              </a:rPr>
              <a:t>igralcu dosojeni 2 tehnični ali 2 nešportni napaki </a:t>
            </a:r>
            <a:r>
              <a:rPr lang="sl-SI" dirty="0">
                <a:latin typeface="Arial" panose="020B0604020202020204" pitchFamily="34" charset="0"/>
                <a:cs typeface="Arial" panose="020B0604020202020204" pitchFamily="34" charset="0"/>
              </a:rPr>
              <a:t>in mora biti zato </a:t>
            </a:r>
            <a:r>
              <a:rPr lang="sl-SI" dirty="0" smtClean="0">
                <a:latin typeface="Arial" panose="020B0604020202020204" pitchFamily="34" charset="0"/>
                <a:cs typeface="Arial" panose="020B0604020202020204" pitchFamily="34" charset="0"/>
              </a:rPr>
              <a:t>izključen,</a:t>
            </a:r>
          </a:p>
          <a:p>
            <a:pPr marL="742950" lvl="1" indent="-285750" algn="just">
              <a:buFontTx/>
              <a:buChar char="-"/>
            </a:pPr>
            <a:r>
              <a:rPr lang="sl-SI" dirty="0">
                <a:latin typeface="Arial" panose="020B0604020202020204" pitchFamily="34" charset="0"/>
                <a:cs typeface="Arial" panose="020B0604020202020204" pitchFamily="34" charset="0"/>
              </a:rPr>
              <a:t>Če moštvo pred začetkom zadnjih dveh minut v četrti četrtini ne vzame niti ene minute odmora v drugem polčasu, zapisnikar </a:t>
            </a:r>
            <a:r>
              <a:rPr lang="sl-SI" b="1" dirty="0">
                <a:latin typeface="Arial" panose="020B0604020202020204" pitchFamily="34" charset="0"/>
                <a:cs typeface="Arial" panose="020B0604020202020204" pitchFamily="34" charset="0"/>
              </a:rPr>
              <a:t>čez prvi prazen kvadrat </a:t>
            </a:r>
            <a:r>
              <a:rPr lang="sl-SI" dirty="0">
                <a:latin typeface="Arial" panose="020B0604020202020204" pitchFamily="34" charset="0"/>
                <a:cs typeface="Arial" panose="020B0604020202020204" pitchFamily="34" charset="0"/>
              </a:rPr>
              <a:t>za drugi polčas </a:t>
            </a:r>
            <a:r>
              <a:rPr lang="sl-SI" b="1" dirty="0">
                <a:latin typeface="Arial" panose="020B0604020202020204" pitchFamily="34" charset="0"/>
                <a:cs typeface="Arial" panose="020B0604020202020204" pitchFamily="34" charset="0"/>
              </a:rPr>
              <a:t>potegne vzporedni (vodoravni) </a:t>
            </a:r>
            <a:r>
              <a:rPr lang="sl-SI" b="1" dirty="0" smtClean="0">
                <a:latin typeface="Arial" panose="020B0604020202020204" pitchFamily="34" charset="0"/>
                <a:cs typeface="Arial" panose="020B0604020202020204" pitchFamily="34" charset="0"/>
              </a:rPr>
              <a:t>črti</a:t>
            </a:r>
            <a:r>
              <a:rPr lang="sl-SI" dirty="0">
                <a:latin typeface="Arial" panose="020B0604020202020204" pitchFamily="34" charset="0"/>
                <a:cs typeface="Arial" panose="020B0604020202020204" pitchFamily="34" charset="0"/>
              </a:rPr>
              <a:t>.</a:t>
            </a:r>
            <a:endParaRPr lang="sl-SI" dirty="0" smtClean="0">
              <a:latin typeface="Arial" panose="020B0604020202020204" pitchFamily="34" charset="0"/>
              <a:cs typeface="Arial" panose="020B0604020202020204" pitchFamily="34" charset="0"/>
            </a:endParaRPr>
          </a:p>
        </p:txBody>
      </p:sp>
      <p:sp>
        <p:nvSpPr>
          <p:cNvPr id="3" name="Desna puščica 2"/>
          <p:cNvSpPr/>
          <p:nvPr/>
        </p:nvSpPr>
        <p:spPr>
          <a:xfrm>
            <a:off x="3851920" y="3019811"/>
            <a:ext cx="432048"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537590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latin typeface="Fiba" pitchFamily="2" charset="0"/>
              </a:rPr>
              <a:t>Splošne informacije - ZAPISNIKAR</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276872"/>
            <a:ext cx="8352928" cy="2739211"/>
          </a:xfrm>
          <a:prstGeom prst="rect">
            <a:avLst/>
          </a:prstGeom>
          <a:noFill/>
        </p:spPr>
        <p:txBody>
          <a:bodyPr wrap="square" rtlCol="0">
            <a:spAutoFit/>
          </a:bodyPr>
          <a:lstStyle/>
          <a:p>
            <a:pPr marL="742950" lvl="1" indent="-285750" algn="just">
              <a:buFontTx/>
              <a:buChar char="-"/>
            </a:pPr>
            <a:r>
              <a:rPr lang="sl-SI" dirty="0">
                <a:latin typeface="Arial" panose="020B0604020202020204" pitchFamily="34" charset="0"/>
                <a:cs typeface="Arial" panose="020B0604020202020204" pitchFamily="34" charset="0"/>
              </a:rPr>
              <a:t>Obojestranska napaka se zapiše enako kot </a:t>
            </a:r>
            <a:r>
              <a:rPr lang="sl-SI" dirty="0" smtClean="0">
                <a:latin typeface="Arial" panose="020B0604020202020204" pitchFamily="34" charset="0"/>
                <a:cs typeface="Arial" panose="020B0604020202020204" pitchFamily="34" charset="0"/>
              </a:rPr>
              <a:t>osebna </a:t>
            </a:r>
            <a:r>
              <a:rPr lang="sl-SI" dirty="0">
                <a:latin typeface="Arial" panose="020B0604020202020204" pitchFamily="34" charset="0"/>
                <a:cs typeface="Arial" panose="020B0604020202020204" pitchFamily="34" charset="0"/>
              </a:rPr>
              <a:t>napaka, katere kazen niso prosti </a:t>
            </a:r>
            <a:r>
              <a:rPr lang="sl-SI" dirty="0" smtClean="0">
                <a:latin typeface="Arial" panose="020B0604020202020204" pitchFamily="34" charset="0"/>
                <a:cs typeface="Arial" panose="020B0604020202020204" pitchFamily="34" charset="0"/>
              </a:rPr>
              <a:t>meti – torej se samo napiše minuta v kateri se je zgodila. Torej npr. 8</a:t>
            </a:r>
          </a:p>
          <a:p>
            <a:pPr marL="742950" lvl="1" indent="-285750" algn="just">
              <a:buFontTx/>
              <a:buChar char="-"/>
            </a:pPr>
            <a:r>
              <a:rPr lang="sl-SI" dirty="0">
                <a:latin typeface="Arial" panose="020B0604020202020204" pitchFamily="34" charset="0"/>
                <a:cs typeface="Arial" panose="020B0604020202020204" pitchFamily="34" charset="0"/>
              </a:rPr>
              <a:t>Napake obeh moštev, ki so bile dosojene približno hkrati in kaznovane z enakimi kaznimi, ter se v skladu s pravili igre izničijo, se v zapisniku označijo tako, da se poleg minute, v kateri so se zgodile, vpiše </a:t>
            </a:r>
            <a:r>
              <a:rPr lang="sl-SI" dirty="0" smtClean="0">
                <a:latin typeface="Arial" panose="020B0604020202020204" pitchFamily="34" charset="0"/>
                <a:cs typeface="Arial" panose="020B0604020202020204" pitchFamily="34" charset="0"/>
              </a:rPr>
              <a:t>ustrezna </a:t>
            </a:r>
            <a:r>
              <a:rPr lang="sl-SI" dirty="0">
                <a:latin typeface="Arial" panose="020B0604020202020204" pitchFamily="34" charset="0"/>
                <a:cs typeface="Arial" panose="020B0604020202020204" pitchFamily="34" charset="0"/>
              </a:rPr>
              <a:t>črka (T, U, B, C) </a:t>
            </a:r>
            <a:r>
              <a:rPr lang="sl-SI" b="1" dirty="0">
                <a:latin typeface="Arial" panose="020B0604020202020204" pitchFamily="34" charset="0"/>
                <a:cs typeface="Arial" panose="020B0604020202020204" pitchFamily="34" charset="0"/>
              </a:rPr>
              <a:t>POD</a:t>
            </a:r>
            <a:r>
              <a:rPr lang="sl-SI" dirty="0">
                <a:latin typeface="Arial" panose="020B0604020202020204" pitchFamily="34" charset="0"/>
                <a:cs typeface="Arial" panose="020B0604020202020204" pitchFamily="34" charset="0"/>
              </a:rPr>
              <a:t> njo pa še mala črka 'c</a:t>
            </a:r>
            <a:r>
              <a:rPr lang="sl-SI" dirty="0" smtClean="0">
                <a:latin typeface="Arial" panose="020B0604020202020204" pitchFamily="34" charset="0"/>
                <a:cs typeface="Arial" panose="020B0604020202020204" pitchFamily="34" charset="0"/>
              </a:rPr>
              <a:t>'. </a:t>
            </a:r>
          </a:p>
          <a:p>
            <a:pPr lvl="1" algn="just"/>
            <a:r>
              <a:rPr lang="sl-SI" dirty="0">
                <a:latin typeface="Arial" panose="020B0604020202020204" pitchFamily="34" charset="0"/>
                <a:cs typeface="Arial" panose="020B0604020202020204" pitchFamily="34" charset="0"/>
              </a:rPr>
              <a:t> </a:t>
            </a:r>
            <a:r>
              <a:rPr lang="sl-SI" dirty="0" smtClean="0">
                <a:latin typeface="Arial" panose="020B0604020202020204" pitchFamily="34" charset="0"/>
                <a:cs typeface="Arial" panose="020B0604020202020204" pitchFamily="34" charset="0"/>
              </a:rPr>
              <a:t>   Torej npr. </a:t>
            </a:r>
            <a:r>
              <a:rPr lang="sl-SI" sz="2800" dirty="0" smtClean="0">
                <a:latin typeface="Arial" panose="020B0604020202020204" pitchFamily="34" charset="0"/>
                <a:cs typeface="Arial" panose="020B0604020202020204" pitchFamily="34" charset="0"/>
              </a:rPr>
              <a:t>10</a:t>
            </a:r>
            <a:r>
              <a:rPr lang="sl-SI" sz="2800" baseline="30000" dirty="0" smtClean="0">
                <a:latin typeface="Arial" panose="020B0604020202020204" pitchFamily="34" charset="0"/>
                <a:cs typeface="Arial" panose="020B0604020202020204" pitchFamily="34" charset="0"/>
              </a:rPr>
              <a:t>T</a:t>
            </a:r>
            <a:r>
              <a:rPr lang="sl-SI" sz="2800" baseline="-25000" dirty="0" smtClean="0">
                <a:latin typeface="Arial" panose="020B0604020202020204" pitchFamily="34" charset="0"/>
                <a:cs typeface="Arial" panose="020B0604020202020204" pitchFamily="34" charset="0"/>
              </a:rPr>
              <a:t>c</a:t>
            </a:r>
          </a:p>
          <a:p>
            <a:pPr marL="742950" lvl="1" indent="-285750" algn="just">
              <a:buFont typeface="Symbol" panose="05050102010706020507" pitchFamily="18" charset="2"/>
              <a:buChar char=""/>
            </a:pPr>
            <a:r>
              <a:rPr lang="sl-SI" dirty="0">
                <a:solidFill>
                  <a:srgbClr val="FF0000"/>
                </a:solidFill>
                <a:latin typeface="Arial" panose="020B0604020202020204" pitchFamily="34" charset="0"/>
                <a:cs typeface="Arial" panose="020B0604020202020204" pitchFamily="34" charset="0"/>
              </a:rPr>
              <a:t>Pomožni sodniki se podpišejo v zapisnik šele po koncu tekme in ne prej.</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19" y="5169972"/>
            <a:ext cx="5159479" cy="1211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4112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latin typeface="Fiba" pitchFamily="2" charset="0"/>
              </a:rPr>
              <a:t>Splošne informacije – POMOČNIK ZAPISNIKARJA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3724096"/>
          </a:xfrm>
          <a:prstGeom prst="rect">
            <a:avLst/>
          </a:prstGeom>
          <a:noFill/>
        </p:spPr>
        <p:txBody>
          <a:bodyPr wrap="square" rtlCol="0">
            <a:spAutoFit/>
          </a:bodyPr>
          <a:lstStyle/>
          <a:p>
            <a:pPr marL="457200" indent="-457200" algn="just">
              <a:buFont typeface="+mj-lt"/>
              <a:buAutoNum type="arabicPeriod" startAt="3"/>
            </a:pPr>
            <a:r>
              <a:rPr lang="sl-SI" sz="2000" b="1" u="sng" dirty="0">
                <a:solidFill>
                  <a:srgbClr val="FF0000"/>
                </a:solidFill>
                <a:latin typeface="Arial" panose="020B0604020202020204" pitchFamily="34" charset="0"/>
                <a:cs typeface="Arial" panose="020B0604020202020204" pitchFamily="34" charset="0"/>
              </a:rPr>
              <a:t>Dolžnosti POMOČNIKA ZAPISNIKARJA </a:t>
            </a:r>
            <a:r>
              <a:rPr lang="sl-SI" dirty="0">
                <a:latin typeface="Arial" panose="020B0604020202020204" pitchFamily="34" charset="0"/>
                <a:cs typeface="Arial" panose="020B0604020202020204" pitchFamily="34" charset="0"/>
              </a:rPr>
              <a:t>niso v nasprotju z dolžnostmi preostalih pomožnih sodnikov. </a:t>
            </a:r>
            <a:endParaRPr lang="sl-SI" dirty="0" smtClean="0">
              <a:latin typeface="Arial" panose="020B0604020202020204" pitchFamily="34" charset="0"/>
              <a:cs typeface="Arial" panose="020B0604020202020204" pitchFamily="34" charset="0"/>
            </a:endParaRPr>
          </a:p>
          <a:p>
            <a:pPr lvl="1" algn="just"/>
            <a:r>
              <a:rPr lang="sl-SI" b="1" dirty="0" smtClean="0">
                <a:latin typeface="Arial" panose="020B0604020202020204" pitchFamily="34" charset="0"/>
                <a:cs typeface="Arial" panose="020B0604020202020204" pitchFamily="34" charset="0"/>
              </a:rPr>
              <a:t>Prav </a:t>
            </a:r>
            <a:r>
              <a:rPr lang="sl-SI" b="1" dirty="0">
                <a:latin typeface="Arial" panose="020B0604020202020204" pitchFamily="34" charset="0"/>
                <a:cs typeface="Arial" panose="020B0604020202020204" pitchFamily="34" charset="0"/>
              </a:rPr>
              <a:t>tako pomaga zapisnikarju da: </a:t>
            </a:r>
            <a:endParaRPr lang="sl-SI" b="1" dirty="0" smtClean="0">
              <a:latin typeface="Arial" panose="020B0604020202020204" pitchFamily="34" charset="0"/>
              <a:cs typeface="Arial" panose="020B0604020202020204" pitchFamily="34" charset="0"/>
            </a:endParaRPr>
          </a:p>
          <a:p>
            <a:pPr marL="742950" lvl="1" indent="-285750" algn="just">
              <a:buFont typeface="Calibri" panose="020F0502020204030204" pitchFamily="34" charset="0"/>
              <a:buChar char="–"/>
            </a:pPr>
            <a:r>
              <a:rPr lang="sl-SI" dirty="0">
                <a:latin typeface="Arial" panose="020B0604020202020204" pitchFamily="34" charset="0"/>
                <a:cs typeface="Arial" panose="020B0604020202020204" pitchFamily="34" charset="0"/>
              </a:rPr>
              <a:t>priskrbi liste igralcev obeh moštev, </a:t>
            </a:r>
          </a:p>
          <a:p>
            <a:pPr marL="742950" lvl="1" indent="-285750" algn="just">
              <a:buFont typeface="Calibri" panose="020F0502020204030204" pitchFamily="34" charset="0"/>
              <a:buChar char="–"/>
            </a:pPr>
            <a:r>
              <a:rPr lang="sl-SI" dirty="0">
                <a:latin typeface="Arial" panose="020B0604020202020204" pitchFamily="34" charset="0"/>
                <a:cs typeface="Arial" panose="020B0604020202020204" pitchFamily="34" charset="0"/>
              </a:rPr>
              <a:t>skrbi oz. preverja pravilno postavitev puščice za izmenično posest, </a:t>
            </a:r>
          </a:p>
          <a:p>
            <a:pPr marL="742950" lvl="1" indent="-285750" algn="just">
              <a:buFont typeface="Calibri" panose="020F0502020204030204" pitchFamily="34" charset="0"/>
              <a:buChar char="–"/>
            </a:pPr>
            <a:r>
              <a:rPr lang="sl-SI" dirty="0">
                <a:latin typeface="Arial" panose="020B0604020202020204" pitchFamily="34" charset="0"/>
                <a:cs typeface="Arial" panose="020B0604020202020204" pitchFamily="34" charset="0"/>
              </a:rPr>
              <a:t>dviguje oznake za napake igralcev, </a:t>
            </a:r>
          </a:p>
          <a:p>
            <a:pPr marL="742950" lvl="1" indent="-285750" algn="just">
              <a:buFont typeface="Calibri" panose="020F0502020204030204" pitchFamily="34" charset="0"/>
              <a:buChar char="–"/>
            </a:pPr>
            <a:r>
              <a:rPr lang="sl-SI" dirty="0">
                <a:latin typeface="Arial" panose="020B0604020202020204" pitchFamily="34" charset="0"/>
                <a:cs typeface="Arial" panose="020B0604020202020204" pitchFamily="34" charset="0"/>
              </a:rPr>
              <a:t>pomaga preverjati skladnost zapisnika s semaforjem, </a:t>
            </a:r>
          </a:p>
          <a:p>
            <a:pPr marL="742950" lvl="1" indent="-285750" algn="just">
              <a:buFont typeface="Calibri" panose="020F0502020204030204" pitchFamily="34" charset="0"/>
              <a:buChar char="–"/>
            </a:pPr>
            <a:r>
              <a:rPr lang="sl-SI" dirty="0">
                <a:latin typeface="Arial" panose="020B0604020202020204" pitchFamily="34" charset="0"/>
                <a:cs typeface="Arial" panose="020B0604020202020204" pitchFamily="34" charset="0"/>
              </a:rPr>
              <a:t>skrbi za postavitev oznak za bonus moštva (toda šele potem, ko je žoga po napaki ponovno živa!), </a:t>
            </a:r>
          </a:p>
          <a:p>
            <a:pPr marL="742950" lvl="1" indent="-285750" algn="just">
              <a:buFont typeface="Calibri" panose="020F0502020204030204" pitchFamily="34" charset="0"/>
              <a:buChar char="–"/>
            </a:pPr>
            <a:r>
              <a:rPr lang="sl-SI" dirty="0">
                <a:latin typeface="Arial" panose="020B0604020202020204" pitchFamily="34" charset="0"/>
                <a:cs typeface="Arial" panose="020B0604020202020204" pitchFamily="34" charset="0"/>
              </a:rPr>
              <a:t>komunicira s časomerilcem ob najavah minut odmora in zamenjavah. </a:t>
            </a:r>
          </a:p>
          <a:p>
            <a:pPr lvl="1" algn="just"/>
            <a:endParaRPr lang="sl-SI" b="1" dirty="0" smtClean="0">
              <a:latin typeface="Arial" panose="020B0604020202020204" pitchFamily="34" charset="0"/>
              <a:cs typeface="Arial" panose="020B0604020202020204" pitchFamily="34" charset="0"/>
            </a:endParaRPr>
          </a:p>
          <a:p>
            <a:pPr lvl="1" algn="just"/>
            <a:r>
              <a:rPr lang="sl-SI" b="1" dirty="0" smtClean="0">
                <a:latin typeface="Arial" panose="020B0604020202020204" pitchFamily="34" charset="0"/>
                <a:cs typeface="Arial" panose="020B0604020202020204" pitchFamily="34" charset="0"/>
              </a:rPr>
              <a:t>Zapisnikarju </a:t>
            </a:r>
            <a:r>
              <a:rPr lang="sl-SI" b="1" dirty="0">
                <a:latin typeface="Arial" panose="020B0604020202020204" pitchFamily="34" charset="0"/>
                <a:cs typeface="Arial" panose="020B0604020202020204" pitchFamily="34" charset="0"/>
              </a:rPr>
              <a:t>lahko pomaga tudi tako, da mu na glas govori številko igralca, ki je dosegel zadetek ali naredil osebno </a:t>
            </a:r>
            <a:r>
              <a:rPr lang="sl-SI" b="1" dirty="0" smtClean="0">
                <a:latin typeface="Arial" panose="020B0604020202020204" pitchFamily="34" charset="0"/>
                <a:cs typeface="Arial" panose="020B0604020202020204" pitchFamily="34" charset="0"/>
              </a:rPr>
              <a:t>napako.</a:t>
            </a:r>
          </a:p>
        </p:txBody>
      </p:sp>
    </p:spTree>
    <p:extLst>
      <p:ext uri="{BB962C8B-B14F-4D97-AF65-F5344CB8AC3E}">
        <p14:creationId xmlns:p14="http://schemas.microsoft.com/office/powerpoint/2010/main" val="2971267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latin typeface="Fiba" pitchFamily="2" charset="0"/>
              </a:rPr>
              <a:t>Splošne informacije – MERILEC DOLŽINE NAPADA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616101"/>
          </a:xfrm>
          <a:prstGeom prst="rect">
            <a:avLst/>
          </a:prstGeom>
          <a:noFill/>
        </p:spPr>
        <p:txBody>
          <a:bodyPr wrap="square" rtlCol="0">
            <a:spAutoFit/>
          </a:bodyPr>
          <a:lstStyle/>
          <a:p>
            <a:pPr marL="457200" indent="-457200" algn="just">
              <a:buFont typeface="+mj-lt"/>
              <a:buAutoNum type="arabicPeriod" startAt="4"/>
            </a:pPr>
            <a:r>
              <a:rPr lang="sl-SI" sz="2000" b="1" u="sng" dirty="0" smtClean="0">
                <a:solidFill>
                  <a:srgbClr val="FF0000"/>
                </a:solidFill>
                <a:latin typeface="Arial" panose="020B0604020202020204" pitchFamily="34" charset="0"/>
                <a:cs typeface="Arial" panose="020B0604020202020204" pitchFamily="34" charset="0"/>
              </a:rPr>
              <a:t>Dolžnosti merilca dolžine napada - </a:t>
            </a:r>
            <a:r>
              <a:rPr lang="sl-SI" sz="2000" b="1" u="sng" dirty="0" err="1" smtClean="0">
                <a:solidFill>
                  <a:srgbClr val="FF0000"/>
                </a:solidFill>
                <a:latin typeface="Arial" panose="020B0604020202020204" pitchFamily="34" charset="0"/>
                <a:cs typeface="Arial" panose="020B0604020202020204" pitchFamily="34" charset="0"/>
              </a:rPr>
              <a:t>povdarki</a:t>
            </a:r>
            <a:endParaRPr lang="sl-SI" sz="2000" b="1" u="sng" dirty="0" smtClean="0">
              <a:solidFill>
                <a:srgbClr val="FF0000"/>
              </a:solidFill>
              <a:latin typeface="Arial" panose="020B0604020202020204" pitchFamily="34" charset="0"/>
              <a:cs typeface="Arial" panose="020B0604020202020204" pitchFamily="34" charset="0"/>
            </a:endParaRPr>
          </a:p>
          <a:p>
            <a:pPr marL="800100" lvl="1" indent="-342900" algn="just">
              <a:buFont typeface="Symbol" panose="05050102010706020507" pitchFamily="18" charset="2"/>
              <a:buChar char=""/>
            </a:pPr>
            <a:r>
              <a:rPr lang="sl-SI" b="1" dirty="0" smtClean="0">
                <a:latin typeface="Arial" panose="020B0604020202020204" pitchFamily="34" charset="0"/>
                <a:cs typeface="Arial" panose="020B0604020202020204" pitchFamily="34" charset="0"/>
              </a:rPr>
              <a:t>Izklopi uro za merjenje dolžine napada</a:t>
            </a:r>
            <a:r>
              <a:rPr lang="sl-SI" dirty="0" smtClean="0">
                <a:latin typeface="Arial" panose="020B0604020202020204" pitchFamily="34" charset="0"/>
                <a:cs typeface="Arial" panose="020B0604020202020204" pitchFamily="34" charset="0"/>
              </a:rPr>
              <a:t>, </a:t>
            </a:r>
            <a:r>
              <a:rPr lang="sl-SI" dirty="0">
                <a:latin typeface="Arial" panose="020B0604020202020204" pitchFamily="34" charset="0"/>
                <a:cs typeface="Arial" panose="020B0604020202020204" pitchFamily="34" charset="0"/>
              </a:rPr>
              <a:t>ko je žoga postala mrtva, ura za merjenje igralnega časa zaustavljena in je v katerikoli četrtini ali podaljšku prišlo do nove posesti žoge kateregakoli moštva, obenem pa je na uri za merjenje igralnega časa preostalo manj kot 14 </a:t>
            </a:r>
            <a:r>
              <a:rPr lang="sl-SI" dirty="0" smtClean="0">
                <a:latin typeface="Arial" panose="020B0604020202020204" pitchFamily="34" charset="0"/>
                <a:cs typeface="Arial" panose="020B0604020202020204" pitchFamily="34" charset="0"/>
              </a:rPr>
              <a:t>sekund.</a:t>
            </a:r>
          </a:p>
          <a:p>
            <a:pPr marL="800100" lvl="1" indent="-342900" algn="just">
              <a:buFont typeface="Symbol" panose="05050102010706020507" pitchFamily="18" charset="2"/>
              <a:buChar char=""/>
            </a:pPr>
            <a:r>
              <a:rPr lang="sl-SI" dirty="0" smtClean="0">
                <a:latin typeface="Arial" panose="020B0604020202020204" pitchFamily="34" charset="0"/>
                <a:cs typeface="Arial" panose="020B0604020202020204" pitchFamily="34" charset="0"/>
              </a:rPr>
              <a:t>V </a:t>
            </a:r>
            <a:r>
              <a:rPr lang="sl-SI" dirty="0">
                <a:latin typeface="Arial" panose="020B0604020202020204" pitchFamily="34" charset="0"/>
                <a:cs typeface="Arial" panose="020B0604020202020204" pitchFamily="34" charset="0"/>
              </a:rPr>
              <a:t>primeru, ko žoga pade z igrišča, ker je zadela nogo igralca, mora merilec dolžine napada pogledati sodnika, ali mu ta z znakom za novo obdobje 24 oziroma 14 sekund to signalizira.</a:t>
            </a:r>
            <a:r>
              <a:rPr lang="sl-SI" b="1" dirty="0">
                <a:latin typeface="Arial" panose="020B0604020202020204" pitchFamily="34" charset="0"/>
                <a:cs typeface="Arial" panose="020B0604020202020204" pitchFamily="34" charset="0"/>
              </a:rPr>
              <a:t> Če mu ne, sam ne sme nastaviti novega obdobja 24 oziroma 14 sekund! </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9081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a:solidFill>
                  <a:schemeClr val="bg1"/>
                </a:solidFill>
              </a:rPr>
              <a:t>Številke igralcev</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1501" y="2420888"/>
            <a:ext cx="7107997"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9544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a:solidFill>
                  <a:schemeClr val="bg1"/>
                </a:solidFill>
                <a:latin typeface="Fiba" pitchFamily="2" charset="0"/>
              </a:rPr>
              <a:t>Splošne informacije – MERILEC DOLŽINE NAPADA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585323"/>
          </a:xfrm>
          <a:prstGeom prst="rect">
            <a:avLst/>
          </a:prstGeom>
          <a:noFill/>
        </p:spPr>
        <p:txBody>
          <a:bodyPr wrap="square" rtlCol="0">
            <a:spAutoFit/>
          </a:bodyPr>
          <a:lstStyle/>
          <a:p>
            <a:pPr marL="800100" lvl="1" indent="-342900" algn="just">
              <a:buFont typeface="Symbol" panose="05050102010706020507" pitchFamily="18" charset="2"/>
              <a:buChar char=""/>
            </a:pPr>
            <a:r>
              <a:rPr lang="sl-SI" dirty="0">
                <a:latin typeface="Arial" panose="020B0604020202020204" pitchFamily="34" charset="0"/>
                <a:cs typeface="Arial" panose="020B0604020202020204" pitchFamily="34" charset="0"/>
              </a:rPr>
              <a:t>Če je sodnik sam prekinil igro zaradi poškodbe igralca ali brisanja poda, dobi moštvo novo obdobje za napad le, če sodnik tako pokaže z ustreznim znakom, </a:t>
            </a:r>
            <a:r>
              <a:rPr lang="sl-SI" b="1" dirty="0">
                <a:latin typeface="Arial" panose="020B0604020202020204" pitchFamily="34" charset="0"/>
                <a:cs typeface="Arial" panose="020B0604020202020204" pitchFamily="34" charset="0"/>
              </a:rPr>
              <a:t>nikoli pa merilec dolžine napada ne sme to storiti sam od sebe</a:t>
            </a:r>
            <a:r>
              <a:rPr lang="sl-SI" b="1" dirty="0" smtClean="0">
                <a:latin typeface="Arial" panose="020B0604020202020204" pitchFamily="34" charset="0"/>
                <a:cs typeface="Arial" panose="020B0604020202020204" pitchFamily="34" charset="0"/>
              </a:rPr>
              <a:t>.</a:t>
            </a:r>
          </a:p>
          <a:p>
            <a:pPr marL="800100" lvl="1" indent="-342900" algn="just">
              <a:buFont typeface="Symbol" panose="05050102010706020507" pitchFamily="18" charset="2"/>
              <a:buChar char=""/>
            </a:pPr>
            <a:r>
              <a:rPr lang="sl-SI" dirty="0">
                <a:latin typeface="Arial" panose="020B0604020202020204" pitchFamily="34" charset="0"/>
                <a:cs typeface="Arial" panose="020B0604020202020204" pitchFamily="34" charset="0"/>
              </a:rPr>
              <a:t>Pri metu na koš je potrebno merjenje dolžine napada zaustaviti šele, ko se žoga dotakne obroča. </a:t>
            </a:r>
            <a:r>
              <a:rPr lang="sl-SI" b="1" dirty="0">
                <a:latin typeface="Arial" panose="020B0604020202020204" pitchFamily="34" charset="0"/>
                <a:cs typeface="Arial" panose="020B0604020202020204" pitchFamily="34" charset="0"/>
              </a:rPr>
              <a:t>Napravo je nato potrebno ponovno zagnati šele, ko je žoga ponovno v posesti enega od moštev</a:t>
            </a:r>
            <a:r>
              <a:rPr lang="sl-SI" dirty="0">
                <a:latin typeface="Arial" panose="020B0604020202020204" pitchFamily="34" charset="0"/>
                <a:cs typeface="Arial" panose="020B0604020202020204" pitchFamily="34" charset="0"/>
              </a:rPr>
              <a:t> (ko jo ima trdno v roki-rokah eden od skakalcev, ali ko se jo po prejetem zadetku po izvajanju izza čelne črte dotakne igralec na igrišču</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093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a:solidFill>
                  <a:schemeClr val="bg1"/>
                </a:solidFill>
                <a:latin typeface="Fiba" pitchFamily="2" charset="0"/>
              </a:rPr>
              <a:t>Splošne informacije – MERILEC DOLŽINE NAPADA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492990"/>
          </a:xfrm>
          <a:prstGeom prst="rect">
            <a:avLst/>
          </a:prstGeom>
          <a:noFill/>
        </p:spPr>
        <p:txBody>
          <a:bodyPr wrap="square" rtlCol="0">
            <a:spAutoFit/>
          </a:bodyPr>
          <a:lstStyle/>
          <a:p>
            <a:pPr marL="800100" lvl="1" indent="-342900" algn="just">
              <a:buFont typeface="Symbol" panose="05050102010706020507" pitchFamily="18" charset="2"/>
              <a:buChar char=""/>
            </a:pPr>
            <a:r>
              <a:rPr lang="sl-SI" dirty="0" smtClean="0">
                <a:latin typeface="Arial" panose="020B0604020202020204" pitchFamily="34" charset="0"/>
                <a:cs typeface="Arial" panose="020B0604020202020204" pitchFamily="34" charset="0"/>
              </a:rPr>
              <a:t>Če </a:t>
            </a:r>
            <a:r>
              <a:rPr lang="sl-SI" dirty="0">
                <a:latin typeface="Arial" panose="020B0604020202020204" pitchFamily="34" charset="0"/>
                <a:cs typeface="Arial" panose="020B0604020202020204" pitchFamily="34" charset="0"/>
              </a:rPr>
              <a:t>se po metu na koš žoga odbija od rok igralcev (vendar je še nima nobeno od moštev v posesti), ne pričnemo meriti novo obdobje za napad toliko časa, dokler eno od moštev ni v posesti </a:t>
            </a:r>
            <a:r>
              <a:rPr lang="sl-SI" dirty="0" smtClean="0">
                <a:latin typeface="Arial" panose="020B0604020202020204" pitchFamily="34" charset="0"/>
                <a:cs typeface="Arial" panose="020B0604020202020204" pitchFamily="34" charset="0"/>
              </a:rPr>
              <a:t>žoge,</a:t>
            </a:r>
          </a:p>
          <a:p>
            <a:pPr marL="800100" lvl="1" indent="-342900" algn="just">
              <a:buFont typeface="Symbol" panose="05050102010706020507" pitchFamily="18" charset="2"/>
              <a:buChar char=""/>
            </a:pPr>
            <a:r>
              <a:rPr lang="sl-SI" dirty="0">
                <a:latin typeface="Arial" panose="020B0604020202020204" pitchFamily="34" charset="0"/>
                <a:cs typeface="Arial" panose="020B0604020202020204" pitchFamily="34" charset="0"/>
              </a:rPr>
              <a:t>Merilec dolžine napada naj opozori časomerilca na najavljeno minuto odmora in </a:t>
            </a:r>
            <a:r>
              <a:rPr lang="sl-SI" dirty="0" smtClean="0">
                <a:latin typeface="Arial" panose="020B0604020202020204" pitchFamily="34" charset="0"/>
                <a:cs typeface="Arial" panose="020B0604020202020204" pitchFamily="34" charset="0"/>
              </a:rPr>
              <a:t>zamenjave.</a:t>
            </a:r>
            <a:endParaRPr lang="sl-SI" dirty="0">
              <a:solidFill>
                <a:srgbClr val="FF0000"/>
              </a:solidFill>
              <a:latin typeface="Arial" panose="020B0604020202020204" pitchFamily="34" charset="0"/>
              <a:cs typeface="Arial" panose="020B0604020202020204" pitchFamily="34" charset="0"/>
            </a:endParaRPr>
          </a:p>
          <a:p>
            <a:pPr algn="just"/>
            <a:endParaRPr lang="sl-SI" sz="2000" dirty="0" smtClean="0">
              <a:latin typeface="Arial" panose="020B0604020202020204" pitchFamily="34" charset="0"/>
              <a:cs typeface="Arial" panose="020B0604020202020204" pitchFamily="34" charset="0"/>
            </a:endParaRPr>
          </a:p>
          <a:p>
            <a:pPr algn="just"/>
            <a:endParaRPr lang="sl-SI" b="1" dirty="0">
              <a:latin typeface="Arial" panose="020B0604020202020204" pitchFamily="34" charset="0"/>
              <a:cs typeface="Arial" panose="020B0604020202020204" pitchFamily="34" charset="0"/>
            </a:endParaRPr>
          </a:p>
          <a:p>
            <a:pPr algn="ctr"/>
            <a:r>
              <a:rPr lang="sl-SI" sz="2800" b="1" dirty="0" smtClean="0">
                <a:solidFill>
                  <a:srgbClr val="FF0000"/>
                </a:solidFill>
                <a:latin typeface="Arial" panose="020B0604020202020204" pitchFamily="34" charset="0"/>
                <a:cs typeface="Arial" panose="020B0604020202020204" pitchFamily="34" charset="0"/>
              </a:rPr>
              <a:t>KOMUNIKACIJA MED POMOŽNIMI SODNIKI!</a:t>
            </a:r>
            <a:endParaRPr lang="sl-SI" sz="2800"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957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062038" y="2132856"/>
            <a:ext cx="7294562" cy="347248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sl-SI" sz="7200" dirty="0" smtClean="0">
                <a:effectLst>
                  <a:outerShdw blurRad="38100" dist="38100" dir="2700000" algn="tl">
                    <a:srgbClr val="FFFFFF"/>
                  </a:outerShdw>
                </a:effectLst>
                <a:latin typeface="Comic Sans MS" pitchFamily="66" charset="0"/>
              </a:rPr>
              <a:t>MOREBITNA VPRAŠANJA, POJASNILA?</a:t>
            </a:r>
            <a:endParaRPr lang="en-US" sz="7200" dirty="0">
              <a:effectLst>
                <a:outerShdw blurRad="38100" dist="38100" dir="2700000" algn="tl">
                  <a:srgbClr val="FFFFFF"/>
                </a:outerShdw>
              </a:effectLst>
              <a:latin typeface="Comic Sans MS" pitchFamily="66" charset="0"/>
            </a:endParaRPr>
          </a:p>
        </p:txBody>
      </p:sp>
    </p:spTree>
    <p:extLst>
      <p:ext uri="{BB962C8B-B14F-4D97-AF65-F5344CB8AC3E}">
        <p14:creationId xmlns:p14="http://schemas.microsoft.com/office/powerpoint/2010/main" val="2627819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miley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7438" y="19431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1062038" y="4238625"/>
            <a:ext cx="7294562" cy="158273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sl-SI" sz="7200" u="sng" smtClean="0">
                <a:effectLst>
                  <a:outerShdw blurRad="38100" dist="38100" dir="2700000" algn="tl">
                    <a:srgbClr val="FFFFFF"/>
                  </a:outerShdw>
                </a:effectLst>
                <a:latin typeface="Comic Sans MS" pitchFamily="66" charset="0"/>
              </a:rPr>
              <a:t>KONEC</a:t>
            </a:r>
            <a:endParaRPr lang="en-US" sz="7200" u="sng" dirty="0">
              <a:effectLst>
                <a:outerShdw blurRad="38100" dist="38100" dir="2700000" algn="tl">
                  <a:srgbClr val="FFFFFF"/>
                </a:outerShdw>
              </a:effectLst>
              <a:latin typeface="Comic Sans MS" pitchFamily="66" charset="0"/>
            </a:endParaRPr>
          </a:p>
        </p:txBody>
      </p:sp>
    </p:spTree>
    <p:extLst>
      <p:ext uri="{BB962C8B-B14F-4D97-AF65-F5344CB8AC3E}">
        <p14:creationId xmlns:p14="http://schemas.microsoft.com/office/powerpoint/2010/main" val="74063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a:solidFill>
                  <a:schemeClr val="bg1"/>
                </a:solidFill>
              </a:rPr>
              <a:t>Številke igralcev</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099" y="2420888"/>
            <a:ext cx="7245301" cy="3449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0184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a:solidFill>
                  <a:schemeClr val="bg1"/>
                </a:solidFill>
              </a:rPr>
              <a:t>Številke igralcev</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099" y="2420887"/>
            <a:ext cx="7259233" cy="345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453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Igralci: poškodbe</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1754326"/>
          </a:xfrm>
          <a:prstGeom prst="rect">
            <a:avLst/>
          </a:prstGeom>
          <a:noFill/>
        </p:spPr>
        <p:txBody>
          <a:bodyPr wrap="square" rtlCol="0">
            <a:spAutoFit/>
          </a:bodyPr>
          <a:lstStyle/>
          <a:p>
            <a:pPr marL="0" lvl="2" algn="just">
              <a:spcBef>
                <a:spcPct val="20000"/>
              </a:spcBef>
              <a:defRPr/>
            </a:pPr>
            <a:r>
              <a:rPr lang="sl-SI" dirty="0">
                <a:latin typeface="Arial" panose="020B0604020202020204" pitchFamily="34" charset="0"/>
                <a:cs typeface="Arial" panose="020B0604020202020204" pitchFamily="34" charset="0"/>
              </a:rPr>
              <a:t>Igralca, ki je poškodovan, krvavi ali ima odprto rano in ne more takoj nadaljevati z igro (v približno 15 sekundah), je potrebno zamenjati. Če pa se tak igralec opomore med minuto odmora, </a:t>
            </a:r>
            <a:r>
              <a:rPr lang="sl-SI" b="1" dirty="0">
                <a:solidFill>
                  <a:srgbClr val="FF0000"/>
                </a:solidFill>
                <a:latin typeface="Arial" panose="020B0604020202020204" pitchFamily="34" charset="0"/>
                <a:cs typeface="Arial" panose="020B0604020202020204" pitchFamily="34" charset="0"/>
              </a:rPr>
              <a:t>ki je bila odobrena kateremukoli moštvu</a:t>
            </a:r>
            <a:r>
              <a:rPr lang="sl-SI" dirty="0">
                <a:latin typeface="Arial" panose="020B0604020202020204" pitchFamily="34" charset="0"/>
                <a:cs typeface="Arial" panose="020B0604020202020204" pitchFamily="34" charset="0"/>
              </a:rPr>
              <a:t>, lahko tak igralec nadaljuje z igro (saj medtem ura za merjenje igralnega časa ni tekla). To ne velja v primeru, ko je sodnik njegovemu namestniku </a:t>
            </a:r>
            <a:r>
              <a:rPr lang="sl-SI" dirty="0" smtClean="0">
                <a:latin typeface="Arial" panose="020B0604020202020204" pitchFamily="34" charset="0"/>
                <a:cs typeface="Arial" panose="020B0604020202020204" pitchFamily="34" charset="0"/>
              </a:rPr>
              <a:t>že pokazal </a:t>
            </a:r>
            <a:r>
              <a:rPr lang="sl-SI" dirty="0">
                <a:latin typeface="Arial" panose="020B0604020202020204" pitchFamily="34" charset="0"/>
                <a:cs typeface="Arial" panose="020B0604020202020204" pitchFamily="34" charset="0"/>
              </a:rPr>
              <a:t>znak za zamenjavo, preden je dal zapisnikar zvočni signal za minuto odmora</a:t>
            </a:r>
            <a:r>
              <a:rPr lang="sl-SI" dirty="0" smtClean="0">
                <a:latin typeface="Arial" panose="020B0604020202020204" pitchFamily="34" charset="0"/>
                <a:cs typeface="Arial" panose="020B0604020202020204" pitchFamily="34" charset="0"/>
              </a:rPr>
              <a:t>.</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5581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Igralci: poškodbe</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763834"/>
          </a:xfrm>
          <a:prstGeom prst="rect">
            <a:avLst/>
          </a:prstGeom>
          <a:noFill/>
        </p:spPr>
        <p:txBody>
          <a:bodyPr wrap="square" rtlCol="0">
            <a:spAutoFit/>
          </a:bodyPr>
          <a:lstStyle/>
          <a:p>
            <a:pPr marL="0" lvl="2" algn="just">
              <a:spcBef>
                <a:spcPct val="20000"/>
              </a:spcBef>
              <a:defRPr/>
            </a:pPr>
            <a:r>
              <a:rPr lang="sl-SI" dirty="0">
                <a:latin typeface="Arial" panose="020B0604020202020204" pitchFamily="34" charset="0"/>
                <a:cs typeface="Arial" panose="020B0604020202020204" pitchFamily="34" charset="0"/>
              </a:rPr>
              <a:t>Igralce, ki jih je trener določil, da bodo začeli tekmo ali pa so prejeli pomoč med prostimi meti, se lahko v primeru poškodbe zamenja. V tem primeru ima tudi nasprotno moštvo, če želi, pravico do zamenjave istega števila </a:t>
            </a:r>
            <a:r>
              <a:rPr lang="sl-SI" dirty="0" smtClean="0">
                <a:latin typeface="Arial" panose="020B0604020202020204" pitchFamily="34" charset="0"/>
                <a:cs typeface="Arial" panose="020B0604020202020204" pitchFamily="34" charset="0"/>
              </a:rPr>
              <a:t>igralcev.</a:t>
            </a:r>
            <a:endParaRPr lang="sl-SI" dirty="0">
              <a:latin typeface="Arial" panose="020B0604020202020204" pitchFamily="34" charset="0"/>
              <a:cs typeface="Arial" panose="020B0604020202020204" pitchFamily="34" charset="0"/>
            </a:endParaRPr>
          </a:p>
          <a:p>
            <a:pPr algn="just">
              <a:spcBef>
                <a:spcPct val="20000"/>
              </a:spcBef>
              <a:defRPr/>
            </a:pPr>
            <a:endParaRPr lang="sl-SI" dirty="0">
              <a:effectLst>
                <a:outerShdw blurRad="38100" dist="38100" dir="2700000" algn="tl">
                  <a:srgbClr val="FFFFFF"/>
                </a:outerShdw>
              </a:effectLst>
              <a:latin typeface="Arial" panose="020B0604020202020204" pitchFamily="34" charset="0"/>
              <a:cs typeface="Arial" panose="020B0604020202020204" pitchFamily="34" charset="0"/>
            </a:endParaRPr>
          </a:p>
          <a:p>
            <a:pPr algn="just"/>
            <a:r>
              <a:rPr lang="sl-SI" b="1" u="sng" dirty="0" smtClean="0">
                <a:latin typeface="Arial" panose="020B0604020202020204" pitchFamily="34" charset="0"/>
                <a:cs typeface="Arial" panose="020B0604020202020204" pitchFamily="34" charset="0"/>
              </a:rPr>
              <a:t>Primer:</a:t>
            </a:r>
            <a:r>
              <a:rPr lang="sl-SI" dirty="0" smtClean="0">
                <a:latin typeface="Arial" panose="020B0604020202020204" pitchFamily="34" charset="0"/>
                <a:cs typeface="Arial" panose="020B0604020202020204" pitchFamily="34" charset="0"/>
              </a:rPr>
              <a:t> B1 je storil osebno napako nad A1, zato sta mu dodeljena </a:t>
            </a:r>
            <a:br>
              <a:rPr lang="sl-SI" dirty="0" smtClean="0">
                <a:latin typeface="Arial" panose="020B0604020202020204" pitchFamily="34" charset="0"/>
                <a:cs typeface="Arial" panose="020B0604020202020204" pitchFamily="34" charset="0"/>
              </a:rPr>
            </a:br>
            <a:r>
              <a:rPr lang="sl-SI" dirty="0" smtClean="0">
                <a:latin typeface="Arial" panose="020B0604020202020204" pitchFamily="34" charset="0"/>
                <a:cs typeface="Arial" panose="020B0604020202020204" pitchFamily="34" charset="0"/>
              </a:rPr>
              <a:t>2 prosta meta. Po prvem izvedenem prostem metu sodniki ugotovijo, da A1 krvavi, zato ga zamenja A6, ki bo izvajal drugi prosti met. Sedaj moštvo B zahteva zamenjavo 2 igralcev.</a:t>
            </a:r>
          </a:p>
          <a:p>
            <a:pPr algn="just"/>
            <a:endParaRPr lang="sl-SI" sz="800" dirty="0" smtClean="0">
              <a:latin typeface="Arial" panose="020B0604020202020204" pitchFamily="34" charset="0"/>
              <a:cs typeface="Arial" panose="020B0604020202020204" pitchFamily="34" charset="0"/>
            </a:endParaRPr>
          </a:p>
          <a:p>
            <a:r>
              <a:rPr lang="sl-SI" b="1" dirty="0" smtClean="0">
                <a:latin typeface="Arial" panose="020B0604020202020204" pitchFamily="34" charset="0"/>
                <a:cs typeface="Arial" panose="020B0604020202020204" pitchFamily="34" charset="0"/>
              </a:rPr>
              <a:t>Tolmačenje:</a:t>
            </a:r>
            <a:r>
              <a:rPr lang="sl-SI" dirty="0" smtClean="0">
                <a:latin typeface="Arial" panose="020B0604020202020204" pitchFamily="34" charset="0"/>
                <a:cs typeface="Arial" panose="020B0604020202020204" pitchFamily="34" charset="0"/>
              </a:rPr>
              <a:t> Moštvo B lahko izvede zamenjavo samo 1 igralca.</a:t>
            </a:r>
            <a:endParaRPr lang="sl-S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6118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927100" y="1719263"/>
            <a:ext cx="7416800" cy="457200"/>
          </a:xfrm>
          <a:prstGeom prst="rect">
            <a:avLst/>
          </a:prstGeom>
          <a:solidFill>
            <a:schemeClr val="tx2">
              <a:lumMod val="60000"/>
              <a:lumOff val="40000"/>
            </a:schemeClr>
          </a:solidFill>
          <a:ln>
            <a:noFill/>
          </a:ln>
          <a:effectLst>
            <a:outerShdw dist="35921" dir="2700000" algn="ctr" rotWithShape="0">
              <a:schemeClr val="tx1"/>
            </a:outerShdw>
          </a:effec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rtl="1" eaLnBrk="0" fontAlgn="base" hangingPunct="0">
              <a:spcBef>
                <a:spcPct val="0"/>
              </a:spcBef>
              <a:spcAft>
                <a:spcPct val="0"/>
              </a:spcAft>
              <a:defRPr>
                <a:solidFill>
                  <a:schemeClr val="tx1"/>
                </a:solidFill>
                <a:latin typeface="Arial" charset="0"/>
                <a:cs typeface="Arial" charset="0"/>
              </a:defRPr>
            </a:lvl6pPr>
            <a:lvl7pPr marL="2971800" indent="-228600" rtl="1" eaLnBrk="0" fontAlgn="base" hangingPunct="0">
              <a:spcBef>
                <a:spcPct val="0"/>
              </a:spcBef>
              <a:spcAft>
                <a:spcPct val="0"/>
              </a:spcAft>
              <a:defRPr>
                <a:solidFill>
                  <a:schemeClr val="tx1"/>
                </a:solidFill>
                <a:latin typeface="Arial" charset="0"/>
                <a:cs typeface="Arial" charset="0"/>
              </a:defRPr>
            </a:lvl7pPr>
            <a:lvl8pPr marL="3429000" indent="-228600" rtl="1" eaLnBrk="0" fontAlgn="base" hangingPunct="0">
              <a:spcBef>
                <a:spcPct val="0"/>
              </a:spcBef>
              <a:spcAft>
                <a:spcPct val="0"/>
              </a:spcAft>
              <a:defRPr>
                <a:solidFill>
                  <a:schemeClr val="tx1"/>
                </a:solidFill>
                <a:latin typeface="Arial" charset="0"/>
                <a:cs typeface="Arial" charset="0"/>
              </a:defRPr>
            </a:lvl8pPr>
            <a:lvl9pPr marL="3886200" indent="-228600" rtl="1" eaLnBrk="0" fontAlgn="base" hangingPunct="0">
              <a:spcBef>
                <a:spcPct val="0"/>
              </a:spcBef>
              <a:spcAft>
                <a:spcPct val="0"/>
              </a:spcAft>
              <a:defRPr>
                <a:solidFill>
                  <a:schemeClr val="tx1"/>
                </a:solidFill>
                <a:latin typeface="Arial" charset="0"/>
                <a:cs typeface="Arial" charset="0"/>
              </a:defRPr>
            </a:lvl9pPr>
          </a:lstStyle>
          <a:p>
            <a:pPr algn="ctr" eaLnBrk="1" hangingPunct="1"/>
            <a:r>
              <a:rPr lang="sl-SI" altLang="sl-SI" sz="2400" u="sng" dirty="0" smtClean="0">
                <a:solidFill>
                  <a:schemeClr val="bg1"/>
                </a:solidFill>
              </a:rPr>
              <a:t>Minuta odmora</a:t>
            </a:r>
            <a:r>
              <a:rPr lang="en-US" altLang="sl-SI" sz="2400" u="sng" dirty="0" smtClean="0">
                <a:solidFill>
                  <a:schemeClr val="bg1"/>
                </a:solidFill>
                <a:latin typeface="Fiba" pitchFamily="2" charset="0"/>
              </a:rPr>
              <a:t> </a:t>
            </a:r>
            <a:endParaRPr lang="en-US" altLang="sl-SI" sz="2400" u="sng" dirty="0">
              <a:solidFill>
                <a:schemeClr val="bg1"/>
              </a:solidFill>
            </a:endParaRPr>
          </a:p>
        </p:txBody>
      </p:sp>
      <p:sp>
        <p:nvSpPr>
          <p:cNvPr id="4" name="PoljeZBesedilom 3"/>
          <p:cNvSpPr txBox="1"/>
          <p:nvPr/>
        </p:nvSpPr>
        <p:spPr>
          <a:xfrm>
            <a:off x="395536" y="2564904"/>
            <a:ext cx="8352928" cy="2585323"/>
          </a:xfrm>
          <a:prstGeom prst="rect">
            <a:avLst/>
          </a:prstGeom>
          <a:noFill/>
        </p:spPr>
        <p:txBody>
          <a:bodyPr wrap="square" rtlCol="0">
            <a:spAutoFit/>
          </a:bodyPr>
          <a:lstStyle/>
          <a:p>
            <a:r>
              <a:rPr lang="sl-SI" dirty="0">
                <a:latin typeface="Arial" panose="020B0604020202020204" pitchFamily="34" charset="0"/>
                <a:cs typeface="Arial" panose="020B0604020202020204" pitchFamily="34" charset="0"/>
              </a:rPr>
              <a:t>Vsako moštvo ima na voljo:</a:t>
            </a:r>
          </a:p>
          <a:p>
            <a:pPr marL="742950" lvl="1" indent="-285750">
              <a:buFont typeface="Wingdings" panose="05000000000000000000" pitchFamily="2" charset="2"/>
              <a:buChar char="§"/>
            </a:pPr>
            <a:r>
              <a:rPr lang="sl-SI" dirty="0">
                <a:latin typeface="Arial" panose="020B0604020202020204" pitchFamily="34" charset="0"/>
                <a:cs typeface="Arial" panose="020B0604020202020204" pitchFamily="34" charset="0"/>
              </a:rPr>
              <a:t>2 minuti odmora v prvem </a:t>
            </a:r>
            <a:r>
              <a:rPr lang="sl-SI" dirty="0" smtClean="0">
                <a:latin typeface="Arial" panose="020B0604020202020204" pitchFamily="34" charset="0"/>
                <a:cs typeface="Arial" panose="020B0604020202020204" pitchFamily="34" charset="0"/>
              </a:rPr>
              <a:t>polčasu, </a:t>
            </a:r>
            <a:endParaRPr lang="sl-SI" dirty="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pPr>
            <a:r>
              <a:rPr lang="sl-SI" dirty="0">
                <a:latin typeface="Arial" panose="020B0604020202020204" pitchFamily="34" charset="0"/>
                <a:cs typeface="Arial" panose="020B0604020202020204" pitchFamily="34" charset="0"/>
              </a:rPr>
              <a:t>3 minute odmora v drugem polčasu, </a:t>
            </a:r>
            <a:r>
              <a:rPr lang="sl-SI" b="1" dirty="0">
                <a:solidFill>
                  <a:srgbClr val="FF0000"/>
                </a:solidFill>
                <a:latin typeface="Arial" panose="020B0604020202020204" pitchFamily="34" charset="0"/>
                <a:cs typeface="Arial" panose="020B0604020202020204" pitchFamily="34" charset="0"/>
              </a:rPr>
              <a:t>od katerih se največ 2 lahko porabita v zadnjih 2 minutah drugega </a:t>
            </a:r>
            <a:r>
              <a:rPr lang="sl-SI" b="1" dirty="0" smtClean="0">
                <a:solidFill>
                  <a:srgbClr val="FF0000"/>
                </a:solidFill>
                <a:latin typeface="Arial" panose="020B0604020202020204" pitchFamily="34" charset="0"/>
                <a:cs typeface="Arial" panose="020B0604020202020204" pitchFamily="34" charset="0"/>
              </a:rPr>
              <a:t>polčasa</a:t>
            </a:r>
            <a:r>
              <a:rPr lang="sl-SI" dirty="0">
                <a:latin typeface="Arial" panose="020B0604020202020204" pitchFamily="34" charset="0"/>
                <a:cs typeface="Arial" panose="020B0604020202020204" pitchFamily="34" charset="0"/>
              </a:rPr>
              <a:t>,</a:t>
            </a:r>
          </a:p>
          <a:p>
            <a:pPr marL="742950" lvl="1" indent="-285750">
              <a:buFont typeface="Wingdings" panose="05000000000000000000" pitchFamily="2" charset="2"/>
              <a:buChar char="§"/>
            </a:pPr>
            <a:r>
              <a:rPr lang="sl-SI" dirty="0">
                <a:latin typeface="Arial" panose="020B0604020202020204" pitchFamily="34" charset="0"/>
                <a:cs typeface="Arial" panose="020B0604020202020204" pitchFamily="34" charset="0"/>
              </a:rPr>
              <a:t>1 minuto odmora v vsakem podaljšku</a:t>
            </a:r>
            <a:r>
              <a:rPr lang="sl-SI" dirty="0" smtClean="0">
                <a:latin typeface="Arial" panose="020B0604020202020204" pitchFamily="34" charset="0"/>
                <a:cs typeface="Arial" panose="020B0604020202020204" pitchFamily="34" charset="0"/>
              </a:rPr>
              <a:t>.</a:t>
            </a:r>
          </a:p>
          <a:p>
            <a:pPr marL="742950" lvl="1" indent="-285750">
              <a:buFont typeface="Wingdings" panose="05000000000000000000" pitchFamily="2" charset="2"/>
              <a:buChar char="§"/>
            </a:pPr>
            <a:endParaRPr lang="sl-SI" dirty="0">
              <a:latin typeface="Arial" panose="020B0604020202020204" pitchFamily="34" charset="0"/>
              <a:cs typeface="Arial" panose="020B0604020202020204" pitchFamily="34" charset="0"/>
            </a:endParaRPr>
          </a:p>
          <a:p>
            <a:pPr algn="just"/>
            <a:r>
              <a:rPr lang="sl-SI" b="1" dirty="0" smtClean="0">
                <a:latin typeface="Arial" panose="020B0604020202020204" pitchFamily="34" charset="0"/>
                <a:cs typeface="Arial" panose="020B0604020202020204" pitchFamily="34" charset="0"/>
              </a:rPr>
              <a:t>Torej, če </a:t>
            </a:r>
            <a:r>
              <a:rPr lang="sl-SI" b="1" dirty="0">
                <a:latin typeface="Arial" panose="020B0604020202020204" pitchFamily="34" charset="0"/>
                <a:cs typeface="Arial" panose="020B0604020202020204" pitchFamily="34" charset="0"/>
              </a:rPr>
              <a:t>moštvo pred začetkom zadnjih dveh minut v četrti četrtini ne vzame niti ene minute odmora v drugem polčasu, zapisnikar čez prvi prazen kvadrat za drugi polčas potegne vzporedni (vodoravni) črti.</a:t>
            </a:r>
          </a:p>
        </p:txBody>
      </p:sp>
    </p:spTree>
    <p:extLst>
      <p:ext uri="{BB962C8B-B14F-4D97-AF65-F5344CB8AC3E}">
        <p14:creationId xmlns:p14="http://schemas.microsoft.com/office/powerpoint/2010/main" val="493947224"/>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3227</TotalTime>
  <Words>3262</Words>
  <Application>Microsoft Office PowerPoint</Application>
  <PresentationFormat>Diaprojekcija na zaslonu (4:3)</PresentationFormat>
  <Paragraphs>212</Paragraphs>
  <Slides>43</Slides>
  <Notes>0</Notes>
  <HiddenSlides>0</HiddenSlides>
  <MMClips>0</MMClips>
  <ScaleCrop>false</ScaleCrop>
  <HeadingPairs>
    <vt:vector size="4" baseType="variant">
      <vt:variant>
        <vt:lpstr>Tema</vt:lpstr>
      </vt:variant>
      <vt:variant>
        <vt:i4>1</vt:i4>
      </vt:variant>
      <vt:variant>
        <vt:lpstr>Naslovi diapozitivov</vt:lpstr>
      </vt:variant>
      <vt:variant>
        <vt:i4>43</vt:i4>
      </vt:variant>
    </vt:vector>
  </HeadingPairs>
  <TitlesOfParts>
    <vt:vector size="44" baseType="lpstr">
      <vt:lpstr>Officeova tema</vt:lpstr>
      <vt:lpstr>Spremembe Uradnih košarkarskih pravil 2014 za pomožne sodnike  in napotki za delo  v sezoni 2014/15</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Roman</dc:creator>
  <cp:lastModifiedBy>Roman</cp:lastModifiedBy>
  <cp:revision>49</cp:revision>
  <dcterms:created xsi:type="dcterms:W3CDTF">2014-08-19T20:59:48Z</dcterms:created>
  <dcterms:modified xsi:type="dcterms:W3CDTF">2014-09-04T07:15:47Z</dcterms:modified>
</cp:coreProperties>
</file>