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60" r:id="rId5"/>
    <p:sldId id="259"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81" r:id="rId23"/>
    <p:sldId id="278" r:id="rId24"/>
    <p:sldId id="279"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264" r:id="rId4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97FF3-0379-4AF0-A37B-74349F766343}" type="datetimeFigureOut">
              <a:rPr lang="sl-SI" smtClean="0"/>
              <a:t>22.8.2014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95CBA-E283-4966-A671-17942550963D}" type="slidenum">
              <a:rPr lang="sl-SI" smtClean="0"/>
              <a:t>‹#›</a:t>
            </a:fld>
            <a:endParaRPr lang="sl-S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852738"/>
            <a:ext cx="45847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grada stranske slike 3"/>
          <p:cNvSpPr txBox="1">
            <a:spLocks noRot="1" noChangeAspect="1"/>
          </p:cNvSpPr>
          <p:nvPr/>
        </p:nvSpPr>
        <p:spPr>
          <a:xfrm>
            <a:off x="1143000" y="683568"/>
            <a:ext cx="4572000" cy="3429000"/>
          </a:xfrm>
          <a:prstGeom prst="rect">
            <a:avLst/>
          </a:prstGeom>
          <a:noFill/>
          <a:ln w="12700">
            <a:solidFill>
              <a:prstClr val="black"/>
            </a:solidFill>
          </a:ln>
        </p:spPr>
        <p:txBody>
          <a:bodyPr vert="horz" lIns="91440" tIns="45720" rIns="91440" bIns="45720" rtlCol="0" anchor="ct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sl-SI"/>
          </a:p>
        </p:txBody>
      </p:sp>
    </p:spTree>
    <p:extLst>
      <p:ext uri="{BB962C8B-B14F-4D97-AF65-F5344CB8AC3E}">
        <p14:creationId xmlns:p14="http://schemas.microsoft.com/office/powerpoint/2010/main" val="274804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
        <p:nvSpPr>
          <p:cNvPr id="8" name="Ograda slike 7"/>
          <p:cNvSpPr>
            <a:spLocks noGrp="1"/>
          </p:cNvSpPr>
          <p:nvPr>
            <p:ph type="pic" sz="quarter" idx="13"/>
          </p:nvPr>
        </p:nvSpPr>
        <p:spPr>
          <a:xfrm>
            <a:off x="323850" y="188913"/>
            <a:ext cx="8640763" cy="1511300"/>
          </a:xfrm>
        </p:spPr>
        <p:txBody>
          <a:bodyPr/>
          <a:lstStyle/>
          <a:p>
            <a:endParaRPr lang="sl-SI"/>
          </a:p>
        </p:txBody>
      </p:sp>
    </p:spTree>
    <p:extLst>
      <p:ext uri="{BB962C8B-B14F-4D97-AF65-F5344CB8AC3E}">
        <p14:creationId xmlns:p14="http://schemas.microsoft.com/office/powerpoint/2010/main" val="359325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36894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85931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a:prstGeom prst="rect">
            <a:avLst/>
          </a:prstGeo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412145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3A662C08-3D89-42F8-96BD-5048BFF91A5B}" type="slidenum">
              <a:rPr lang="ar-SA"/>
              <a:pPr>
                <a:defRPr/>
              </a:pPr>
              <a:t>‹#›</a:t>
            </a:fld>
            <a:endParaRPr lang="en-US"/>
          </a:p>
        </p:txBody>
      </p:sp>
    </p:spTree>
    <p:extLst>
      <p:ext uri="{BB962C8B-B14F-4D97-AF65-F5344CB8AC3E}">
        <p14:creationId xmlns:p14="http://schemas.microsoft.com/office/powerpoint/2010/main" val="985236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38419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27139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3481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8" name="Ograda noge 7"/>
          <p:cNvSpPr>
            <a:spLocks noGrp="1"/>
          </p:cNvSpPr>
          <p:nvPr>
            <p:ph type="ftr" sz="quarter" idx="11"/>
          </p:nvPr>
        </p:nvSpPr>
        <p:spPr>
          <a:xfrm>
            <a:off x="3124200" y="6356350"/>
            <a:ext cx="2895600" cy="365125"/>
          </a:xfrm>
          <a:prstGeom prst="rect">
            <a:avLst/>
          </a:prstGeom>
        </p:spPr>
        <p:txBody>
          <a:bodyPr/>
          <a:lstStyle/>
          <a:p>
            <a:endParaRPr lang="sl-SI"/>
          </a:p>
        </p:txBody>
      </p:sp>
      <p:sp>
        <p:nvSpPr>
          <p:cNvPr id="9" name="Ograda številke diapozitiva 8"/>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1198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datuma 2"/>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4" name="Ograda noge 3"/>
          <p:cNvSpPr>
            <a:spLocks noGrp="1"/>
          </p:cNvSpPr>
          <p:nvPr>
            <p:ph type="ftr" sz="quarter" idx="11"/>
          </p:nvPr>
        </p:nvSpPr>
        <p:spPr>
          <a:xfrm>
            <a:off x="3124200" y="6356350"/>
            <a:ext cx="2895600" cy="365125"/>
          </a:xfrm>
          <a:prstGeom prst="rect">
            <a:avLst/>
          </a:prstGeom>
        </p:spPr>
        <p:txBody>
          <a:bodyPr/>
          <a:lstStyle/>
          <a:p>
            <a:endParaRPr lang="sl-SI"/>
          </a:p>
        </p:txBody>
      </p:sp>
      <p:sp>
        <p:nvSpPr>
          <p:cNvPr id="5" name="Ograda številke diapozitiva 4"/>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274081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3" name="Ograda noge 2"/>
          <p:cNvSpPr>
            <a:spLocks noGrp="1"/>
          </p:cNvSpPr>
          <p:nvPr>
            <p:ph type="ftr" sz="quarter" idx="11"/>
          </p:nvPr>
        </p:nvSpPr>
        <p:spPr>
          <a:xfrm>
            <a:off x="3124200" y="6356350"/>
            <a:ext cx="2895600" cy="365125"/>
          </a:xfrm>
          <a:prstGeom prst="rect">
            <a:avLst/>
          </a:prstGeom>
        </p:spPr>
        <p:txBody>
          <a:bodyPr/>
          <a:lstStyle/>
          <a:p>
            <a:endParaRPr lang="sl-SI"/>
          </a:p>
        </p:txBody>
      </p:sp>
      <p:sp>
        <p:nvSpPr>
          <p:cNvPr id="4" name="Ograda številke diapozitiva 3"/>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48905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22.8.2014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73372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grada besedila 2"/>
          <p:cNvSpPr>
            <a:spLocks noGrp="1"/>
          </p:cNvSpPr>
          <p:nvPr>
            <p:ph type="body" idx="1"/>
          </p:nvPr>
        </p:nvSpPr>
        <p:spPr>
          <a:xfrm>
            <a:off x="0" y="116632"/>
            <a:ext cx="9144000" cy="6741368"/>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pic>
        <p:nvPicPr>
          <p:cNvPr id="7" name="Picture 7" descr="slide01 cop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userDrawn="1"/>
        </p:nvSpPr>
        <p:spPr bwMode="auto">
          <a:xfrm>
            <a:off x="1116013" y="274638"/>
            <a:ext cx="4443011"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rtl="0" eaLnBrk="1" hangingPunct="1"/>
            <a:r>
              <a:rPr lang="sl-SI" altLang="sl-SI" sz="3200" dirty="0">
                <a:solidFill>
                  <a:schemeClr val="bg1"/>
                </a:solidFill>
                <a:latin typeface="Fiba" pitchFamily="2" charset="0"/>
              </a:rPr>
              <a:t>Uradna košarkarska</a:t>
            </a:r>
          </a:p>
          <a:p>
            <a:pPr rtl="0" eaLnBrk="1" hangingPunct="1"/>
            <a:r>
              <a:rPr lang="sl-SI" altLang="sl-SI" sz="3200" dirty="0">
                <a:solidFill>
                  <a:schemeClr val="bg1"/>
                </a:solidFill>
                <a:latin typeface="Fiba" pitchFamily="2" charset="0"/>
              </a:rPr>
              <a:t>pravila </a:t>
            </a:r>
            <a:r>
              <a:rPr lang="de-DE" altLang="sl-SI" sz="3200" dirty="0">
                <a:solidFill>
                  <a:schemeClr val="bg1"/>
                </a:solidFill>
                <a:latin typeface="Fiba" pitchFamily="2" charset="0"/>
              </a:rPr>
              <a:t>20</a:t>
            </a:r>
            <a:r>
              <a:rPr lang="sl-SI" altLang="sl-SI" sz="3200" dirty="0" smtClean="0">
                <a:solidFill>
                  <a:schemeClr val="bg1"/>
                </a:solidFill>
                <a:latin typeface="Fiba" pitchFamily="2" charset="0"/>
              </a:rPr>
              <a:t>14</a:t>
            </a:r>
            <a:r>
              <a:rPr lang="sl-SI" altLang="sl-SI" sz="3200" baseline="0" dirty="0" smtClean="0">
                <a:solidFill>
                  <a:schemeClr val="bg1"/>
                </a:solidFill>
                <a:latin typeface="Fiba" pitchFamily="2" charset="0"/>
              </a:rPr>
              <a:t> - SPREMEMBE</a:t>
            </a:r>
            <a:endParaRPr lang="en-US" altLang="sl-SI" sz="3200" dirty="0">
              <a:solidFill>
                <a:schemeClr val="bg1"/>
              </a:solidFill>
              <a:latin typeface="Fiba" pitchFamily="2" charset="0"/>
            </a:endParaRPr>
          </a:p>
        </p:txBody>
      </p:sp>
      <p:sp>
        <p:nvSpPr>
          <p:cNvPr id="10" name="Text Box 8"/>
          <p:cNvSpPr txBox="1">
            <a:spLocks noChangeArrowheads="1"/>
          </p:cNvSpPr>
          <p:nvPr userDrawn="1"/>
        </p:nvSpPr>
        <p:spPr bwMode="auto">
          <a:xfrm>
            <a:off x="8388350" y="6467475"/>
            <a:ext cx="776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rtl="0" eaLnBrk="1" hangingPunct="1"/>
            <a:r>
              <a:rPr lang="sl-SI" altLang="sl-SI" sz="1200" dirty="0">
                <a:solidFill>
                  <a:schemeClr val="bg1"/>
                </a:solidFill>
                <a:latin typeface="Fiba" pitchFamily="2" charset="0"/>
              </a:rPr>
              <a:t>Stran</a:t>
            </a:r>
            <a:r>
              <a:rPr lang="de-DE" altLang="sl-SI" sz="1200" dirty="0">
                <a:solidFill>
                  <a:schemeClr val="bg1"/>
                </a:solidFill>
                <a:latin typeface="Fiba" pitchFamily="2" charset="0"/>
              </a:rPr>
              <a:t> </a:t>
            </a:r>
            <a:fld id="{86A587EE-61EB-476A-A3D4-BB9BC6A14E39}" type="slidenum">
              <a:rPr lang="en-US" altLang="sl-SI" sz="1200">
                <a:solidFill>
                  <a:schemeClr val="bg1"/>
                </a:solidFill>
                <a:latin typeface="Fiba" pitchFamily="2" charset="0"/>
              </a:rPr>
              <a:pPr rtl="0" eaLnBrk="1" hangingPunct="1"/>
              <a:t>‹#›</a:t>
            </a:fld>
            <a:endParaRPr lang="en-US" altLang="sl-SI" sz="1200" dirty="0">
              <a:solidFill>
                <a:schemeClr val="bg1"/>
              </a:solidFill>
              <a:latin typeface="Fiba" pitchFamily="2" charset="0"/>
            </a:endParaRPr>
          </a:p>
        </p:txBody>
      </p:sp>
    </p:spTree>
    <p:extLst>
      <p:ext uri="{BB962C8B-B14F-4D97-AF65-F5344CB8AC3E}">
        <p14:creationId xmlns:p14="http://schemas.microsoft.com/office/powerpoint/2010/main" val="10420663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1988840"/>
            <a:ext cx="8134672" cy="3962871"/>
          </a:xfrm>
        </p:spPr>
        <p:txBody>
          <a:bodyPr/>
          <a:lstStyle/>
          <a:p>
            <a:r>
              <a:rPr lang="sl-SI" sz="6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Spremembe Uradnih košarkarskih pravil 2014</a:t>
            </a:r>
            <a:endParaRPr lang="sl-SI"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14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17. člen: Vračanje žoge v igro</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b="1" dirty="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Ko ura za merjenje igralnega časa v četrti četrtini ali v vsakem podaljšku kaže 2:00 ali manj, A1 vodi žogo v svojem prednjem polju in mu jo B1 izbije v zadnje polje moštva A, nakar začne katerikoli igralec moštva A s ponovnim vodenjem žoge. Nato B2 v zadnjem polju moštva A izbije žogo v </a:t>
            </a:r>
            <a:r>
              <a:rPr lang="sl-SI" dirty="0" err="1">
                <a:latin typeface="Arial" panose="020B0604020202020204" pitchFamily="34" charset="0"/>
                <a:cs typeface="Arial" panose="020B0604020202020204" pitchFamily="34" charset="0"/>
              </a:rPr>
              <a:t>out</a:t>
            </a:r>
            <a:r>
              <a:rPr lang="sl-SI" dirty="0">
                <a:latin typeface="Arial" panose="020B0604020202020204" pitchFamily="34" charset="0"/>
                <a:cs typeface="Arial" panose="020B0604020202020204" pitchFamily="34" charset="0"/>
              </a:rPr>
              <a:t>, ko je na uri za merjenje dolžine napada ostalo še: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6 sekund,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a:p>
            <a:pPr algn="just"/>
            <a:r>
              <a:rPr lang="sl-SI" dirty="0">
                <a:latin typeface="Arial" panose="020B0604020202020204" pitchFamily="34" charset="0"/>
                <a:cs typeface="Arial" panose="020B0604020202020204" pitchFamily="34" charset="0"/>
              </a:rPr>
              <a:t>Moštvu A je dodeljena minuta odmora</a:t>
            </a:r>
            <a:r>
              <a:rPr lang="sl-SI" dirty="0" smtClean="0">
                <a:latin typeface="Arial" panose="020B0604020202020204" pitchFamily="34" charset="0"/>
                <a:cs typeface="Arial" panose="020B0604020202020204" pitchFamily="34" charset="0"/>
              </a:rPr>
              <a:t>.</a:t>
            </a:r>
          </a:p>
          <a:p>
            <a:pPr algn="just"/>
            <a:r>
              <a:rPr lang="sl-SI" sz="800" dirty="0" smtClean="0">
                <a:latin typeface="Arial" panose="020B0604020202020204" pitchFamily="34" charset="0"/>
                <a:cs typeface="Arial" panose="020B0604020202020204" pitchFamily="34" charset="0"/>
              </a:rPr>
              <a:t> </a:t>
            </a:r>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 </a:t>
            </a:r>
            <a:r>
              <a:rPr lang="sl-SI" dirty="0">
                <a:latin typeface="Arial" panose="020B0604020202020204" pitchFamily="34" charset="0"/>
                <a:cs typeface="Arial" panose="020B0604020202020204" pitchFamily="34" charset="0"/>
              </a:rPr>
              <a:t>Po končani minuti odmora moštvo A nadaljuje tekmo z vračanjem žoge v igro s črte za vračanje žoge v igro v prednjem polju moštva A nasproti zapisnikarske mize. </a:t>
            </a:r>
            <a:r>
              <a:rPr lang="sl-SI" dirty="0">
                <a:solidFill>
                  <a:srgbClr val="FF0000"/>
                </a:solidFill>
                <a:latin typeface="Arial" panose="020B0604020202020204" pitchFamily="34" charset="0"/>
                <a:cs typeface="Arial" panose="020B0604020202020204" pitchFamily="34" charset="0"/>
              </a:rPr>
              <a:t>V obeh primerih bo imelo moštvo A za zaključek napada na voljo še preostali čas</a:t>
            </a:r>
            <a:r>
              <a:rPr lang="sl-SI" dirty="0">
                <a:latin typeface="Arial" panose="020B0604020202020204" pitchFamily="34" charset="0"/>
                <a:cs typeface="Arial" panose="020B0604020202020204" pitchFamily="34" charset="0"/>
              </a:rPr>
              <a:t>, prikazan na uri za merjenje dolžine napada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9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17. člen: Vračanje žoge v igro</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na voljo vračanje žoge v igro na bočni črti blizu sredinske črte in sicer:</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 svojem zadnjem polju, kjer lahko žogo poda na katerikoli del igrišča.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 svojem prednjem polju, kjer lahko žogo poda samo v svoje prednje polje.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 začetku 2 četrtine na sredini igrišča nasproti zapisnikarske mize, kjer lahko žogo poda na katerikoli del igrišča.</a:t>
            </a:r>
          </a:p>
          <a:p>
            <a:pPr algn="just"/>
            <a:r>
              <a:rPr lang="sl-SI" dirty="0">
                <a:latin typeface="Arial" panose="020B0604020202020204" pitchFamily="34" charset="0"/>
                <a:cs typeface="Arial" panose="020B0604020202020204" pitchFamily="34" charset="0"/>
              </a:rPr>
              <a:t>Ko A1 dobi žogo na voljo, naredi en korak vstran tako, da spremeni svoj položaj glede na svoje prednje ali zadnje polje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vseh primerih A1 </a:t>
            </a:r>
            <a:r>
              <a:rPr lang="sl-SI" dirty="0">
                <a:solidFill>
                  <a:srgbClr val="FF0000"/>
                </a:solidFill>
                <a:latin typeface="Arial" panose="020B0604020202020204" pitchFamily="34" charset="0"/>
                <a:cs typeface="Arial" panose="020B0604020202020204" pitchFamily="34" charset="0"/>
              </a:rPr>
              <a:t>ohrani pravico</a:t>
            </a:r>
            <a:r>
              <a:rPr lang="sl-SI" dirty="0">
                <a:latin typeface="Arial" panose="020B0604020202020204" pitchFamily="34" charset="0"/>
                <a:cs typeface="Arial" panose="020B0604020202020204" pitchFamily="34" charset="0"/>
              </a:rPr>
              <a:t>, da poda žogo v svoje prednje ali zadnje polje, </a:t>
            </a:r>
            <a:r>
              <a:rPr lang="sl-SI" dirty="0">
                <a:solidFill>
                  <a:srgbClr val="FF0000"/>
                </a:solidFill>
                <a:latin typeface="Arial" panose="020B0604020202020204" pitchFamily="34" charset="0"/>
                <a:cs typeface="Arial" panose="020B0604020202020204" pitchFamily="34" charset="0"/>
              </a:rPr>
              <a:t>kot jo je imel na začetku vračanja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7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18. člen: 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Vsako moštvo ima na voljo:</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2 minuti odmora v prvem polčasu; </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3 minute odmora v drugem polčasu, </a:t>
            </a:r>
            <a:r>
              <a:rPr lang="sl-SI" b="1" dirty="0">
                <a:solidFill>
                  <a:srgbClr val="FF0000"/>
                </a:solidFill>
                <a:latin typeface="Arial" panose="020B0604020202020204" pitchFamily="34" charset="0"/>
                <a:cs typeface="Arial" panose="020B0604020202020204" pitchFamily="34" charset="0"/>
              </a:rPr>
              <a:t>od katerih se največ 2 lahko porabita v zadnjih 2 minutah drugega polčasa</a:t>
            </a:r>
            <a:r>
              <a:rPr lang="sl-SI"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1 minuto odmora v vsakem podaljšku</a:t>
            </a:r>
            <a:r>
              <a:rPr lang="sl-SI"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endParaRPr lang="sl-SI" dirty="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Torej, če </a:t>
            </a:r>
            <a:r>
              <a:rPr lang="sl-SI" b="1" dirty="0">
                <a:latin typeface="Arial" panose="020B0604020202020204" pitchFamily="34" charset="0"/>
                <a:cs typeface="Arial" panose="020B0604020202020204" pitchFamily="34" charset="0"/>
              </a:rPr>
              <a:t>moštvo pred začetkom zadnjih dveh minut v četrti četrtini ne vzame niti ene minute odmora v drugem polčasu, zapisnikar čez prvi prazen kvadrat za drugi polčas potegne vzporedni (vodoravni) črti.</a:t>
            </a:r>
          </a:p>
        </p:txBody>
      </p:sp>
    </p:spTree>
    <p:extLst>
      <p:ext uri="{BB962C8B-B14F-4D97-AF65-F5344CB8AC3E}">
        <p14:creationId xmlns:p14="http://schemas.microsoft.com/office/powerpoint/2010/main" val="49394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18. člen: 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323439"/>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Nobeno moštvo v drugem polčasu še ni vzelo nobene minute odmora, ko ura za merjenje igralnega časa v četrti četrtini kaže 2:00</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zapisnikar čez prvi prazen kvadrat za drugi polčas pri obeh moštvih potegne vzporedni (vodoravni) črti</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81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18. člen: 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31435"/>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Med igro, ko ura za merjenje igralnega časa v četrti četrtini kaže 2:09, trener moštva A zahteva svojo prvo minuto odmora v drugem polčasu. Ko ura za merjenje igralnega časa kaže 1:58 pade žoga izven igrišča in uro za merjenje igralnega časa se zaustavi. Moštvu A se sedaj odobri minuto odmora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zapisnikar čez prvi prazen kvadrat za drugi polčas pri moštvu A potegne vzporedni (vodoravni) črti, saj je bila minuta odmora odobrena ob 1:58 v četrti četrtini. Odobrena minuta odmora se vpiše v drugi kvadratek moštva A, tako da moštvu A ostane na voljo le še ena minuta odmora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65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 člen: Vodenje žoge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87743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vodi žogo, nakar se zaustavi.</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A1 izgubi ravnotežje in se z žogo, ki jo drži z obema rokama, enkrat ali dvakrat dotakne tal, ne da bi ob tem premaknil stojno nogo.</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A1 si podaja žogo iz ene roke v drugo, ne da bi pri tem premaknil stojno nogo</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obeh primerih dovoljena akcija, saj A1 ni premaknil stojne noge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71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 člen: Vodenje žoge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87743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začne vodenje žoge tako da: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Vrže žogo preko svojega nasprotnika.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Vrže žogo nekaj metrov pred sebe.</a:t>
            </a:r>
          </a:p>
          <a:p>
            <a:pPr algn="just"/>
            <a:r>
              <a:rPr lang="sl-SI" dirty="0">
                <a:latin typeface="Arial" panose="020B0604020202020204" pitchFamily="34" charset="0"/>
                <a:cs typeface="Arial" panose="020B0604020202020204" pitchFamily="34" charset="0"/>
              </a:rPr>
              <a:t>Žoga se dotakne igrišča, nakar A1 nadaljuje z vodenjem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obeh primerih dovoljena akcija, saj se je žoga dotaknila igrišča preden se je A1 ponovno dotaknil žoge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40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25. člen: Korakanje z žogo</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31435"/>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Če je prišlo do napake nad igralcem, ki je bil v fazi meta na koš, in nato ta igralec iz korakov doseže koš, ta koš ne bo priznan, pač pa bo igralec imel na voljo prosta meta</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prodiral proti košu in začel fazo meta na koš, ob katerem je držal žogo v obeh rokah. Ob tem gibanju proti košu je B1 naredil osebno napako nad njim, takoj zatem pa A1 naredi korake in zadane koš</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Dosežen zadetek se ne prizna. A1 sta na voljo 2 ali 3 prosti meti.</a:t>
            </a:r>
          </a:p>
        </p:txBody>
      </p:sp>
    </p:spTree>
    <p:extLst>
      <p:ext uri="{BB962C8B-B14F-4D97-AF65-F5344CB8AC3E}">
        <p14:creationId xmlns:p14="http://schemas.microsoft.com/office/powerpoint/2010/main" val="403165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28. člen: 8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Štetje 8 sekund se nadaljuje, kadar ima isto moštvo, ki je prej imelo v posesti žogo, na voljo žogo, da jo vrne v igro na sredini igrišča nasproti zapisnikarske mize ali v svojem zadnjem polju</a:t>
            </a:r>
            <a:r>
              <a:rPr lang="sl-SI" dirty="0" smtClean="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že 4 sekunde vodi žogo v svojem zadnjem polju, ko pride do pretepa. A7 in B9 sta izključena, ker sta vstopila na igrišče. Kazni za enaki napaki se izničita, tekma se nadaljuje z vračanjem žoge v igro A2 na sredini igrišča nasproti zapisnikarske mize. A2 poda žogo A3, ki stoji v svojem zadnjem polju</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Moštvo A ima na voljo še 4 sekunde, da prenese žogo v svoje prednje polje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41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28. člen: 8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985433"/>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Moštvo A ima v posesti žogo v svojem zadnjem polju. Po preteku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6 sekund </a:t>
            </a:r>
            <a:r>
              <a:rPr lang="sl-SI" dirty="0">
                <a:latin typeface="Arial" panose="020B0604020202020204" pitchFamily="34" charset="0"/>
                <a:cs typeface="Arial" panose="020B0604020202020204" pitchFamily="34" charset="0"/>
              </a:rPr>
              <a:t>je prišlo do obojestranske napake, ki se je zgodila:</a:t>
            </a:r>
          </a:p>
          <a:p>
            <a:pPr marL="800100" lvl="1" indent="-342900">
              <a:buFont typeface="+mj-lt"/>
              <a:buAutoNum type="alphaLcParenR"/>
            </a:pPr>
            <a:r>
              <a:rPr lang="sl-SI" dirty="0">
                <a:latin typeface="Arial" panose="020B0604020202020204" pitchFamily="34" charset="0"/>
                <a:cs typeface="Arial" panose="020B0604020202020204" pitchFamily="34" charset="0"/>
              </a:rPr>
              <a:t>V zadnjem polju moštva </a:t>
            </a:r>
            <a:r>
              <a:rPr lang="sl-SI" dirty="0" smtClean="0">
                <a:latin typeface="Arial" panose="020B0604020202020204" pitchFamily="34" charset="0"/>
                <a:cs typeface="Arial" panose="020B0604020202020204" pitchFamily="34" charset="0"/>
              </a:rPr>
              <a:t>A.</a:t>
            </a:r>
            <a:endParaRPr lang="sl-SI" dirty="0">
              <a:latin typeface="Arial" panose="020B0604020202020204" pitchFamily="34" charset="0"/>
              <a:cs typeface="Arial" panose="020B0604020202020204" pitchFamily="34" charset="0"/>
            </a:endParaRPr>
          </a:p>
          <a:p>
            <a:pPr marL="800100" lvl="1" indent="-342900">
              <a:buFont typeface="+mj-lt"/>
              <a:buAutoNum type="alphaLcParenR"/>
            </a:pPr>
            <a:r>
              <a:rPr lang="sl-SI" dirty="0">
                <a:latin typeface="Arial" panose="020B0604020202020204" pitchFamily="34" charset="0"/>
                <a:cs typeface="Arial" panose="020B0604020202020204" pitchFamily="34" charset="0"/>
              </a:rPr>
              <a:t>V prednjem polju moštva </a:t>
            </a:r>
            <a:r>
              <a:rPr lang="sl-SI" dirty="0" smtClean="0">
                <a:latin typeface="Arial" panose="020B0604020202020204" pitchFamily="34" charset="0"/>
                <a:cs typeface="Arial" panose="020B0604020202020204" pitchFamily="34" charset="0"/>
              </a:rPr>
              <a:t>A.</a:t>
            </a:r>
          </a:p>
          <a:p>
            <a:endParaRPr lang="sl-SI" sz="800" dirty="0">
              <a:latin typeface="Arial" panose="020B0604020202020204" pitchFamily="34" charset="0"/>
              <a:cs typeface="Arial" panose="020B0604020202020204" pitchFamily="34" charset="0"/>
            </a:endParaRPr>
          </a:p>
          <a:p>
            <a:r>
              <a:rPr lang="sl-SI" b="1" dirty="0">
                <a:latin typeface="Arial" panose="020B0604020202020204" pitchFamily="34" charset="0"/>
                <a:cs typeface="Arial" panose="020B0604020202020204" pitchFamily="34" charset="0"/>
              </a:rPr>
              <a:t>Tolmačenje:</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Tekma se nadaljuje z vračanjem žoge v igro za moštvo A z mesta, ki je najbližje dosojeni napaki. Moštvo A ima na voljo </a:t>
            </a:r>
            <a:r>
              <a:rPr lang="sl-SI" dirty="0">
                <a:solidFill>
                  <a:srgbClr val="FF0000"/>
                </a:solidFill>
                <a:latin typeface="Arial" panose="020B0604020202020204" pitchFamily="34" charset="0"/>
                <a:cs typeface="Arial" panose="020B0604020202020204" pitchFamily="34" charset="0"/>
              </a:rPr>
              <a:t>še 2 sekundi</a:t>
            </a:r>
            <a:r>
              <a:rPr lang="sl-SI" dirty="0">
                <a:latin typeface="Arial" panose="020B0604020202020204" pitchFamily="34" charset="0"/>
                <a:cs typeface="Arial" panose="020B0604020202020204" pitchFamily="34" charset="0"/>
              </a:rPr>
              <a:t>, da prenese žogo v svoje prednje polje.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Tekma se nadaljuje z vračanjem žoge v igro v prednjem polju moštva A z mesta, ki je najbližje dosojeni </a:t>
            </a:r>
            <a:r>
              <a:rPr lang="sl-SI" dirty="0" smtClean="0">
                <a:latin typeface="Arial" panose="020B0604020202020204" pitchFamily="34" charset="0"/>
                <a:cs typeface="Arial" panose="020B0604020202020204" pitchFamily="34" charset="0"/>
              </a:rPr>
              <a:t>napaki.</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03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sl-SI" altLang="sl-SI" sz="2400" u="sng" dirty="0" smtClean="0">
                <a:solidFill>
                  <a:schemeClr val="bg1"/>
                </a:solidFill>
              </a:rPr>
              <a:t>4.3.2 </a:t>
            </a:r>
            <a:r>
              <a:rPr lang="sl-SI" altLang="sl-SI" sz="2400" u="sng" dirty="0">
                <a:solidFill>
                  <a:schemeClr val="bg1"/>
                </a:solidFill>
              </a:rPr>
              <a:t>člen: </a:t>
            </a:r>
            <a:r>
              <a:rPr lang="sl-SI" altLang="sl-SI" sz="2400" u="sng" dirty="0" smtClean="0">
                <a:solidFill>
                  <a:schemeClr val="bg1"/>
                </a:solidFill>
              </a:rPr>
              <a:t>Športna oprema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034129"/>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Igralci lahko sedaj na dresih uporabljajo naslednje številke:</a:t>
            </a:r>
          </a:p>
          <a:p>
            <a:pPr marL="742950" lvl="3" indent="-285750" algn="just">
              <a:spcBef>
                <a:spcPct val="20000"/>
              </a:spcBef>
              <a:buFontTx/>
              <a:buChar char="-"/>
              <a:defRPr/>
            </a:pPr>
            <a:r>
              <a:rPr lang="sl-SI" dirty="0">
                <a:latin typeface="Arial" panose="020B0604020202020204" pitchFamily="34" charset="0"/>
                <a:cs typeface="Arial" panose="020B0604020202020204" pitchFamily="34" charset="0"/>
              </a:rPr>
              <a:t>Številki 0 in 00,</a:t>
            </a:r>
          </a:p>
          <a:p>
            <a:pPr marL="742950" lvl="3" indent="-285750" algn="just">
              <a:spcBef>
                <a:spcPct val="20000"/>
              </a:spcBef>
              <a:buFontTx/>
              <a:buChar char="-"/>
              <a:defRPr/>
            </a:pPr>
            <a:r>
              <a:rPr lang="sl-SI" dirty="0">
                <a:latin typeface="Arial" panose="020B0604020202020204" pitchFamily="34" charset="0"/>
                <a:cs typeface="Arial" panose="020B0604020202020204" pitchFamily="34" charset="0"/>
              </a:rPr>
              <a:t>Številke od 1 do </a:t>
            </a:r>
            <a:r>
              <a:rPr lang="sl-SI" dirty="0" smtClean="0">
                <a:latin typeface="Arial" panose="020B0604020202020204" pitchFamily="34" charset="0"/>
                <a:cs typeface="Arial" panose="020B0604020202020204" pitchFamily="34" charset="0"/>
              </a:rPr>
              <a:t>99.</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70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29. člen: 24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Ko se </a:t>
            </a:r>
            <a:r>
              <a:rPr lang="sl-SI" b="1" u="sng" dirty="0">
                <a:solidFill>
                  <a:srgbClr val="FF0000"/>
                </a:solidFill>
                <a:latin typeface="Arial" panose="020B0604020202020204" pitchFamily="34" charset="0"/>
                <a:cs typeface="Arial" panose="020B0604020202020204" pitchFamily="34" charset="0"/>
              </a:rPr>
              <a:t>žoga dotakne obroča nasprotnikovega koša</a:t>
            </a:r>
            <a:r>
              <a:rPr lang="sl-SI" dirty="0">
                <a:latin typeface="Arial" panose="020B0604020202020204" pitchFamily="34" charset="0"/>
                <a:cs typeface="Arial" panose="020B0604020202020204" pitchFamily="34" charset="0"/>
              </a:rPr>
              <a:t>, se uro za merjenje dolžine napada preklopi na:</a:t>
            </a:r>
          </a:p>
          <a:p>
            <a:pPr marL="800100" lvl="1" indent="-342900">
              <a:buFont typeface="+mj-lt"/>
              <a:buAutoNum type="alphaLcParenR"/>
            </a:pPr>
            <a:r>
              <a:rPr lang="sl-SI" dirty="0">
                <a:latin typeface="Arial" panose="020B0604020202020204" pitchFamily="34" charset="0"/>
                <a:cs typeface="Arial" panose="020B0604020202020204" pitchFamily="34" charset="0"/>
              </a:rPr>
              <a:t>24 sekund, če pride nasprotno moštvo do posesti žoge;</a:t>
            </a:r>
          </a:p>
          <a:p>
            <a:pPr marL="800100" lvl="1" indent="-342900" algn="just">
              <a:buFont typeface="+mj-lt"/>
              <a:buAutoNum type="alphaLcParenR"/>
            </a:pPr>
            <a:r>
              <a:rPr lang="sl-SI" b="1" dirty="0">
                <a:solidFill>
                  <a:srgbClr val="FF0000"/>
                </a:solidFill>
                <a:latin typeface="Arial" panose="020B0604020202020204" pitchFamily="34" charset="0"/>
                <a:cs typeface="Arial" panose="020B0604020202020204" pitchFamily="34" charset="0"/>
              </a:rPr>
              <a:t>14 sekund, ko ponovno pride do posesti žoge moštvo, ki jo je imelo v posesti preden se je žoga dotaknila </a:t>
            </a:r>
            <a:r>
              <a:rPr lang="sl-SI" b="1" dirty="0" smtClean="0">
                <a:solidFill>
                  <a:srgbClr val="FF0000"/>
                </a:solidFill>
                <a:latin typeface="Arial" panose="020B0604020202020204" pitchFamily="34" charset="0"/>
                <a:cs typeface="Arial" panose="020B0604020202020204" pitchFamily="34" charset="0"/>
              </a:rPr>
              <a:t>obroča</a:t>
            </a:r>
            <a:r>
              <a:rPr lang="sl-SI" dirty="0" smtClean="0">
                <a:latin typeface="Arial" panose="020B0604020202020204" pitchFamily="34" charset="0"/>
                <a:cs typeface="Arial" panose="020B0604020202020204" pitchFamily="34" charset="0"/>
              </a:rPr>
              <a:t>.</a:t>
            </a:r>
          </a:p>
          <a:p>
            <a:pPr marL="800100" lvl="1" indent="-342900">
              <a:buFont typeface="+mj-lt"/>
              <a:buAutoNum type="alphaLcParenR"/>
            </a:pPr>
            <a:endParaRPr lang="sl-SI"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Kadarkoli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sodnik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zaustavi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igro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zaradi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napake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prekrška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a:t>
            </a:r>
            <a:r>
              <a:rPr lang="en-US" dirty="0">
                <a:latin typeface="Arial" panose="020B0604020202020204" pitchFamily="34" charset="0"/>
                <a:cs typeface="Arial" panose="020B0604020202020204" pitchFamily="34" charset="0"/>
              </a:rPr>
              <a:t> ga je </a:t>
            </a:r>
            <a:r>
              <a:rPr lang="en-US" dirty="0" err="1">
                <a:latin typeface="Arial" panose="020B0604020202020204" pitchFamily="34" charset="0"/>
                <a:cs typeface="Arial" panose="020B0604020202020204" pitchFamily="34" charset="0"/>
              </a:rPr>
              <a:t>storilo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moštvo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a:t>
            </a:r>
            <a:r>
              <a:rPr lang="en-US" dirty="0">
                <a:latin typeface="Arial" panose="020B0604020202020204" pitchFamily="34" charset="0"/>
                <a:cs typeface="Arial" panose="020B0604020202020204" pitchFamily="34" charset="0"/>
              </a:rPr>
              <a:t> je </a:t>
            </a:r>
            <a:r>
              <a:rPr lang="en-US" dirty="0" err="1">
                <a:latin typeface="Arial" panose="020B0604020202020204" pitchFamily="34" charset="0"/>
                <a:cs typeface="Arial" panose="020B0604020202020204" pitchFamily="34" charset="0"/>
              </a:rPr>
              <a:t>bilo</a:t>
            </a:r>
            <a:r>
              <a:rPr lang="en-US" dirty="0">
                <a:latin typeface="Arial" panose="020B0604020202020204" pitchFamily="34" charset="0"/>
                <a:cs typeface="Arial" panose="020B0604020202020204" pitchFamily="34" charset="0"/>
              </a:rPr>
              <a:t> v </a:t>
            </a:r>
            <a:r>
              <a:rPr lang="en-US" dirty="0" err="1">
                <a:latin typeface="Arial" panose="020B0604020202020204" pitchFamily="34" charset="0"/>
                <a:cs typeface="Arial" panose="020B0604020202020204" pitchFamily="34" charset="0"/>
              </a:rPr>
              <a:t>posesti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žoge</a:t>
            </a:r>
            <a:r>
              <a:rPr lang="en-US" dirty="0">
                <a:latin typeface="Arial" panose="020B0604020202020204" pitchFamily="34" charset="0"/>
                <a:cs typeface="Arial" panose="020B0604020202020204" pitchFamily="34" charset="0"/>
              </a:rPr>
              <a:t> in </a:t>
            </a:r>
            <a:r>
              <a:rPr lang="en-US" b="1" dirty="0" err="1">
                <a:solidFill>
                  <a:srgbClr val="FF0000"/>
                </a:solidFill>
                <a:latin typeface="Arial" panose="020B0604020202020204" pitchFamily="34" charset="0"/>
                <a:cs typeface="Arial" panose="020B0604020202020204" pitchFamily="34" charset="0"/>
              </a:rPr>
              <a:t>bo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vračanje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žoge</a:t>
            </a:r>
            <a:r>
              <a:rPr lang="en-US" b="1" dirty="0">
                <a:solidFill>
                  <a:srgbClr val="FF0000"/>
                </a:solidFill>
                <a:latin typeface="Arial" panose="020B0604020202020204" pitchFamily="34" charset="0"/>
                <a:cs typeface="Arial" panose="020B0604020202020204" pitchFamily="34" charset="0"/>
              </a:rPr>
              <a:t> v </a:t>
            </a:r>
            <a:r>
              <a:rPr lang="en-US" b="1" dirty="0" err="1">
                <a:solidFill>
                  <a:srgbClr val="FF0000"/>
                </a:solidFill>
                <a:latin typeface="Arial" panose="020B0604020202020204" pitchFamily="34" charset="0"/>
                <a:cs typeface="Arial" panose="020B0604020202020204" pitchFamily="34" charset="0"/>
              </a:rPr>
              <a:t>igro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dodeljeno</a:t>
            </a:r>
            <a:r>
              <a:rPr lang="en-US" b="1" dirty="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nasprotnemu</a:t>
            </a:r>
            <a:r>
              <a:rPr lang="sl-SI"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moštvu</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uro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merjenje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dolžine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napada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preklopi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24 </a:t>
            </a:r>
            <a:r>
              <a:rPr lang="en-US" b="1" dirty="0" err="1" smtClean="0">
                <a:solidFill>
                  <a:srgbClr val="FF0000"/>
                </a:solidFill>
                <a:latin typeface="Arial" panose="020B0604020202020204" pitchFamily="34" charset="0"/>
                <a:cs typeface="Arial" panose="020B0604020202020204" pitchFamily="34" charset="0"/>
              </a:rPr>
              <a:t>sekund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5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29. člen: 24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08543"/>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želi podati žogo A2, pri čemer se žoga dotakne B2 in odbije v obroč. Nato A3 pride v posest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Uro za merjenje dolžine napada se nastavi na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14 sekund takoj, ko A3 pride do posesti žoge</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Zatem se B1 dotakne žoge, nakar pride A2 do posesti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Uro za merjenje dolžine napada se nastavi na 14 sekund takoj, ko A2 pride do posesti </a:t>
            </a:r>
            <a:r>
              <a:rPr lang="sl-SI" dirty="0" smtClean="0">
                <a:latin typeface="Arial" panose="020B0604020202020204" pitchFamily="34" charset="0"/>
                <a:cs typeface="Arial" panose="020B0604020202020204" pitchFamily="34" charset="0"/>
              </a:rPr>
              <a:t>žoge.</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28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29. člen: 24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66254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nakar pride ob skoku za žogo do </a:t>
            </a:r>
            <a:r>
              <a:rPr lang="sl-SI" dirty="0" err="1">
                <a:latin typeface="Arial" panose="020B0604020202020204" pitchFamily="34" charset="0"/>
                <a:cs typeface="Arial" panose="020B0604020202020204" pitchFamily="34" charset="0"/>
              </a:rPr>
              <a:t>držane</a:t>
            </a:r>
            <a:r>
              <a:rPr lang="sl-SI" dirty="0">
                <a:latin typeface="Arial" panose="020B0604020202020204" pitchFamily="34" charset="0"/>
                <a:cs typeface="Arial" panose="020B0604020202020204" pitchFamily="34" charset="0"/>
              </a:rPr>
              <a:t> žoge med A2 in B2. Puščica izmenične posesti kaže na moštvo 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Moštvu A se dodeli vračanje žoge v igro z mesta, ki je najbližje </a:t>
            </a:r>
            <a:r>
              <a:rPr lang="sl-SI" dirty="0" err="1">
                <a:latin typeface="Arial" panose="020B0604020202020204" pitchFamily="34" charset="0"/>
                <a:cs typeface="Arial" panose="020B0604020202020204" pitchFamily="34" charset="0"/>
              </a:rPr>
              <a:t>držani</a:t>
            </a:r>
            <a:r>
              <a:rPr lang="sl-SI" dirty="0">
                <a:latin typeface="Arial" panose="020B0604020202020204" pitchFamily="34" charset="0"/>
                <a:cs typeface="Arial" panose="020B0604020202020204" pitchFamily="34" charset="0"/>
              </a:rPr>
              <a:t> žogi. Moštvo A ima na voljo 14 sekund za napad</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zagozdi me obroč in tablo. Puščica izmenične posesti kaže na moštvo A. Do konca napada je preostalo še 8 sekund</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na čelni črti zraven table. Do konca napada preostane še 8 </a:t>
            </a:r>
            <a:r>
              <a:rPr lang="sl-SI" dirty="0" smtClean="0">
                <a:latin typeface="Arial" panose="020B0604020202020204" pitchFamily="34" charset="0"/>
                <a:cs typeface="Arial" panose="020B0604020202020204" pitchFamily="34" charset="0"/>
              </a:rPr>
              <a:t>sekund.</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77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29. člen: 24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308324"/>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Ko je </a:t>
            </a:r>
            <a:r>
              <a:rPr lang="sl-SI" b="1" u="sng" dirty="0">
                <a:solidFill>
                  <a:srgbClr val="FF0000"/>
                </a:solidFill>
                <a:latin typeface="Arial" panose="020B0604020202020204" pitchFamily="34" charset="0"/>
                <a:cs typeface="Arial" panose="020B0604020202020204" pitchFamily="34" charset="0"/>
              </a:rPr>
              <a:t>izveden met na koš iz igre in je nato dosojena osebna napaka v obrambi</a:t>
            </a:r>
            <a:r>
              <a:rPr lang="sl-SI" dirty="0">
                <a:latin typeface="Arial" panose="020B0604020202020204" pitchFamily="34" charset="0"/>
                <a:cs typeface="Arial" panose="020B0604020202020204" pitchFamily="34" charset="0"/>
              </a:rPr>
              <a:t>, mora biti ura za merjenje dolžine napada preklopljena takole:</a:t>
            </a:r>
          </a:p>
          <a:p>
            <a:pPr marL="742950" lvl="1" indent="-285750" algn="just">
              <a:buFont typeface="Wingdings" panose="05000000000000000000" pitchFamily="2" charset="2"/>
              <a:buChar char="§"/>
            </a:pPr>
            <a:r>
              <a:rPr lang="sl-SI" dirty="0">
                <a:latin typeface="Arial" panose="020B0604020202020204" pitchFamily="34" charset="0"/>
                <a:cs typeface="Arial" panose="020B0604020202020204" pitchFamily="34" charset="0"/>
              </a:rPr>
              <a:t>če je v trenutku, ko je bila igra zaustavljena, na uri za merjenje dolžine napada preostalo 14 sekund ali več, </a:t>
            </a:r>
            <a:r>
              <a:rPr lang="sl-SI" dirty="0">
                <a:solidFill>
                  <a:srgbClr val="FF0000"/>
                </a:solidFill>
                <a:latin typeface="Arial" panose="020B0604020202020204" pitchFamily="34" charset="0"/>
                <a:cs typeface="Arial" panose="020B0604020202020204" pitchFamily="34" charset="0"/>
              </a:rPr>
              <a:t>se uro </a:t>
            </a:r>
            <a:r>
              <a:rPr lang="sl-SI" dirty="0">
                <a:latin typeface="Arial" panose="020B0604020202020204" pitchFamily="34" charset="0"/>
                <a:cs typeface="Arial" panose="020B0604020202020204" pitchFamily="34" charset="0"/>
              </a:rPr>
              <a:t>za merjenje dolžine napada </a:t>
            </a:r>
            <a:r>
              <a:rPr lang="sl-SI" dirty="0">
                <a:solidFill>
                  <a:srgbClr val="FF0000"/>
                </a:solidFill>
                <a:latin typeface="Arial" panose="020B0604020202020204" pitchFamily="34" charset="0"/>
                <a:cs typeface="Arial" panose="020B0604020202020204" pitchFamily="34" charset="0"/>
              </a:rPr>
              <a:t>ne preklopi ampak nadaljuje z odštevanjem tam, kjer je bila zaustavljena</a:t>
            </a:r>
            <a:r>
              <a:rPr lang="sl-SI" dirty="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
            </a:pPr>
            <a:r>
              <a:rPr lang="sl-SI" dirty="0">
                <a:latin typeface="Arial" panose="020B0604020202020204" pitchFamily="34" charset="0"/>
                <a:cs typeface="Arial" panose="020B0604020202020204" pitchFamily="34" charset="0"/>
              </a:rPr>
              <a:t>če je v trenutku, ko je bila igra zaustavljena, na uri za merjenje dolžine napada preostalo 13 sekund ali manj, </a:t>
            </a:r>
            <a:r>
              <a:rPr lang="sl-SI" dirty="0">
                <a:solidFill>
                  <a:srgbClr val="FF0000"/>
                </a:solidFill>
                <a:latin typeface="Arial" panose="020B0604020202020204" pitchFamily="34" charset="0"/>
                <a:cs typeface="Arial" panose="020B0604020202020204" pitchFamily="34" charset="0"/>
              </a:rPr>
              <a:t>se uro </a:t>
            </a:r>
            <a:r>
              <a:rPr lang="sl-SI" dirty="0">
                <a:latin typeface="Arial" panose="020B0604020202020204" pitchFamily="34" charset="0"/>
                <a:cs typeface="Arial" panose="020B0604020202020204" pitchFamily="34" charset="0"/>
              </a:rPr>
              <a:t>za merjenje dolžine napada </a:t>
            </a:r>
            <a:r>
              <a:rPr lang="sl-SI" dirty="0">
                <a:solidFill>
                  <a:srgbClr val="FF0000"/>
                </a:solidFill>
                <a:latin typeface="Arial" panose="020B0604020202020204" pitchFamily="34" charset="0"/>
                <a:cs typeface="Arial" panose="020B0604020202020204" pitchFamily="34" charset="0"/>
              </a:rPr>
              <a:t>preklopi na 14 sekund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41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29. člen: 24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izvede met na koš iz igre. Ko je žoga v zraku in je do konca napada preostalo še 10 sekund, je dosojena osebna napaka v obrambi B2, ki je naredil napako nad A2. To je druga napaka moštva B v tej četrtini. Žoga:</a:t>
            </a:r>
          </a:p>
          <a:p>
            <a:pPr marL="800100" lvl="1" indent="-342900">
              <a:buFont typeface="+mj-lt"/>
              <a:buAutoNum type="alphaLcParenR"/>
            </a:pPr>
            <a:r>
              <a:rPr lang="sl-SI" dirty="0">
                <a:latin typeface="Arial" panose="020B0604020202020204" pitchFamily="34" charset="0"/>
                <a:cs typeface="Arial" panose="020B0604020202020204" pitchFamily="34" charset="0"/>
              </a:rPr>
              <a:t>Pade skozi koš.</a:t>
            </a:r>
          </a:p>
          <a:p>
            <a:pPr marL="800100" lvl="1" indent="-342900">
              <a:buFont typeface="+mj-lt"/>
              <a:buAutoNum type="alphaLcParenR"/>
            </a:pPr>
            <a:r>
              <a:rPr lang="sl-SI" dirty="0">
                <a:latin typeface="Arial" panose="020B0604020202020204" pitchFamily="34" charset="0"/>
                <a:cs typeface="Arial" panose="020B0604020202020204" pitchFamily="34" charset="0"/>
              </a:rPr>
              <a:t>Se dotakne obroča, vendar ne pade skozi koš.</a:t>
            </a:r>
          </a:p>
          <a:p>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b="1"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Dosežen zadetek A1 obvelja, žogo pa se dodeli moštvu A, da jo vrne v igro z mesta, ki je najbližje napaki. Moštvo A ima na voljo 14 sekund za napad.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Moštvu A se dodeli vračanje žoge v igro z mesta, ki je najbližje napaki. Moštvo A ima na voljo 14 sekund za </a:t>
            </a:r>
            <a:r>
              <a:rPr lang="sl-SI" dirty="0" smtClean="0">
                <a:latin typeface="Arial" panose="020B0604020202020204" pitchFamily="34" charset="0"/>
                <a:cs typeface="Arial" panose="020B0604020202020204" pitchFamily="34" charset="0"/>
              </a:rPr>
              <a:t>napad.</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10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29. člen: 24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154436"/>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Do konca tekme je ostalo še 30 sekund, ko A1 vodi žogo v svojem prednjem polju. B1 odbije žogo v zadnje polje moštva A, kjer do posesti žoge pride A2. Nato naredi B2 </a:t>
            </a:r>
            <a:r>
              <a:rPr lang="sl-SI" dirty="0">
                <a:solidFill>
                  <a:srgbClr val="FF0000"/>
                </a:solidFill>
                <a:latin typeface="Arial" panose="020B0604020202020204" pitchFamily="34" charset="0"/>
                <a:cs typeface="Arial" panose="020B0604020202020204" pitchFamily="34" charset="0"/>
              </a:rPr>
              <a:t>osebno napako </a:t>
            </a:r>
            <a:r>
              <a:rPr lang="sl-SI" dirty="0">
                <a:latin typeface="Arial" panose="020B0604020202020204" pitchFamily="34" charset="0"/>
                <a:cs typeface="Arial" panose="020B0604020202020204" pitchFamily="34" charset="0"/>
              </a:rPr>
              <a:t>nad A2. Na uri za merjenje dolžine napada je ostalo še 8 sekund.  Moštvu A je odobrena minuta odmora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Tekma se nadaljuje z vračanjem žoge v igro moštva A s črte za vračanje žoge v igro v prednjem polju nasproti zapisnikarske mize. Moštvo A ima </a:t>
            </a:r>
            <a:r>
              <a:rPr lang="sl-SI" dirty="0">
                <a:solidFill>
                  <a:srgbClr val="FF0000"/>
                </a:solidFill>
                <a:latin typeface="Arial" panose="020B0604020202020204" pitchFamily="34" charset="0"/>
                <a:cs typeface="Arial" panose="020B0604020202020204" pitchFamily="34" charset="0"/>
              </a:rPr>
              <a:t>na voljo 14 sekund </a:t>
            </a:r>
            <a:r>
              <a:rPr lang="sl-SI" dirty="0">
                <a:latin typeface="Arial" panose="020B0604020202020204" pitchFamily="34" charset="0"/>
                <a:cs typeface="Arial" panose="020B0604020202020204" pitchFamily="34" charset="0"/>
              </a:rPr>
              <a:t>za napad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34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30. člen: Prekršek vrnitve žoge v zadnje polje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39321"/>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a:t>
            </a:r>
            <a:r>
              <a:rPr lang="sl-SI" dirty="0">
                <a:latin typeface="Arial" panose="020B0604020202020204" pitchFamily="34" charset="0"/>
                <a:cs typeface="Arial" panose="020B0604020202020204" pitchFamily="34" charset="0"/>
              </a:rPr>
              <a:t>za začetek druge četrtine stoji tako, da ima sredinsko črto med nogami. Žogo poda A2, ki je skočil iz svojega prednjega polja, ujel žogo v zraku in doskočil:</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z obema nogama v svoje zadnje polje.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tako, da ima sredinsko črto med nogami.</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tako, da ima sredinsko črto med nogami in je nato začel z vodenjem žoge ali podajo v svoje zadnje polje.</a:t>
            </a:r>
          </a:p>
          <a:p>
            <a:pPr algn="just"/>
            <a:r>
              <a:rPr lang="sl-SI" b="1" dirty="0">
                <a:latin typeface="Arial" panose="020B0604020202020204" pitchFamily="34" charset="0"/>
                <a:cs typeface="Arial" panose="020B0604020202020204" pitchFamily="34" charset="0"/>
              </a:rPr>
              <a:t>Tolmačenje</a:t>
            </a:r>
            <a:r>
              <a:rPr lang="sl-SI" b="1" dirty="0" smtClean="0">
                <a:latin typeface="Arial" panose="020B0604020202020204" pitchFamily="34" charset="0"/>
                <a:cs typeface="Arial" panose="020B0604020202020204" pitchFamily="34" charset="0"/>
              </a:rPr>
              <a:t>:</a:t>
            </a:r>
            <a:r>
              <a:rPr lang="sl-SI" dirty="0" smtClean="0">
                <a:latin typeface="Arial" panose="020B0604020202020204" pitchFamily="34" charset="0"/>
                <a:cs typeface="Arial" panose="020B0604020202020204" pitchFamily="34" charset="0"/>
              </a:rPr>
              <a:t> </a:t>
            </a:r>
            <a:r>
              <a:rPr lang="sl-SI" dirty="0" smtClean="0">
                <a:solidFill>
                  <a:srgbClr val="FF0000"/>
                </a:solidFill>
                <a:latin typeface="Arial" panose="020B0604020202020204" pitchFamily="34" charset="0"/>
                <a:cs typeface="Arial" panose="020B0604020202020204" pitchFamily="34" charset="0"/>
              </a:rPr>
              <a:t>Prekršek moštva A</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A1 je vzpostavil posest žoge moštva A.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A2 </a:t>
            </a:r>
            <a:r>
              <a:rPr lang="sl-SI" dirty="0">
                <a:latin typeface="Arial" panose="020B0604020202020204" pitchFamily="34" charset="0"/>
                <a:cs typeface="Arial" panose="020B0604020202020204" pitchFamily="34" charset="0"/>
              </a:rPr>
              <a:t>je skočil iz svojega </a:t>
            </a:r>
            <a:r>
              <a:rPr lang="sl-SI" dirty="0" smtClean="0">
                <a:latin typeface="Arial" panose="020B0604020202020204" pitchFamily="34" charset="0"/>
                <a:cs typeface="Arial" panose="020B0604020202020204" pitchFamily="34" charset="0"/>
              </a:rPr>
              <a:t>prednjega </a:t>
            </a:r>
            <a:r>
              <a:rPr lang="sl-SI" dirty="0">
                <a:latin typeface="Arial" panose="020B0604020202020204" pitchFamily="34" charset="0"/>
                <a:cs typeface="Arial" panose="020B0604020202020204" pitchFamily="34" charset="0"/>
              </a:rPr>
              <a:t>polja in ko je ujel žogo v zraku, je vzpostavil posest moštva A v prednjem polju. V vseh primerih je A2 z doskokom v svoje zadnje polje povzročil, da je žogo nepravilno vrnil v svoje zadnje polje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837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30. člen: Prekršek vrnitve žoge v zadnje polje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0843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stoji z obema nogama v zadnjem polju blizu sredinske črte.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Nato </a:t>
            </a:r>
            <a:r>
              <a:rPr lang="sl-SI" dirty="0">
                <a:latin typeface="Arial" panose="020B0604020202020204" pitchFamily="34" charset="0"/>
                <a:cs typeface="Arial" panose="020B0604020202020204" pitchFamily="34" charset="0"/>
              </a:rPr>
              <a:t>A1 poda žogo A2, ki prav tako stoji z obema nogama v zadnjem polju blizu sredinske črte. Ob podaji se žoga dotakne prednjega polja moštva A, preden se jo dotakne A2</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Brez prekrška</a:t>
            </a:r>
            <a:r>
              <a:rPr lang="sl-SI" dirty="0">
                <a:latin typeface="Arial" panose="020B0604020202020204" pitchFamily="34" charset="0"/>
                <a:cs typeface="Arial" panose="020B0604020202020204" pitchFamily="34" charset="0"/>
              </a:rPr>
              <a:t>. Ni prišlo do prekrška vrnitve žoge v zadnje polje, ker noben igralec moštva A z žogo ni bil v prednjem polju. Ker pa je bila žoga prenesena v prednje polje, se štetje 8 sekund zaključi v trenutku, ko se žoga dotakne prednjega polja. Novo štetje 8 sekund se začne takoj, ko se žoge dotakne A2</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22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30. člen: Prekršek vrnitve žoge v zadnje polje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154436"/>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ki stoji v svojem zadnjem polju, poda žogo proti svojemu prednjemu polju. Žoga zadane sodnika, ki z obema nogama stoji na sredinski črti, nakar se jo dotakne A2, ki stoji v svojem zadnjem polju</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Brez prekrška</a:t>
            </a:r>
            <a:r>
              <a:rPr lang="sl-SI" dirty="0">
                <a:latin typeface="Arial" panose="020B0604020202020204" pitchFamily="34" charset="0"/>
                <a:cs typeface="Arial" panose="020B0604020202020204" pitchFamily="34" charset="0"/>
              </a:rPr>
              <a:t>. Ni prišlo do prekrška vrnitve žoge v zadnje polje, ker noben igralec moštva A z žogo ni bil v prednjem polju. Ker pa je bila žoga prenesena v prednje polje, se štetje 8 sekund zaključi v trenutku, ko se žoga dotakne sodnika. </a:t>
            </a:r>
            <a:r>
              <a:rPr lang="sl-SI" dirty="0">
                <a:solidFill>
                  <a:srgbClr val="FF0000"/>
                </a:solidFill>
                <a:latin typeface="Arial" panose="020B0604020202020204" pitchFamily="34" charset="0"/>
                <a:cs typeface="Arial" panose="020B0604020202020204" pitchFamily="34" charset="0"/>
              </a:rPr>
              <a:t>Novo štetje 8 sekund </a:t>
            </a:r>
            <a:r>
              <a:rPr lang="sl-SI" dirty="0">
                <a:latin typeface="Arial" panose="020B0604020202020204" pitchFamily="34" charset="0"/>
                <a:cs typeface="Arial" panose="020B0604020202020204" pitchFamily="34" charset="0"/>
              </a:rPr>
              <a:t>se začne takoj, ko se žoge dotakne A2</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769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30. člen: Prekršek vrnitve žoge v zadnje polje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323439"/>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b="1" u="sng" dirty="0">
                <a:latin typeface="Arial" panose="020B0604020202020204" pitchFamily="34" charset="0"/>
                <a:cs typeface="Arial" panose="020B0604020202020204" pitchFamily="34" charset="0"/>
              </a:rPr>
              <a:t>:</a:t>
            </a:r>
            <a:r>
              <a:rPr lang="sl-SI" dirty="0">
                <a:latin typeface="Arial" panose="020B0604020202020204" pitchFamily="34" charset="0"/>
                <a:cs typeface="Arial" panose="020B0604020202020204" pitchFamily="34" charset="0"/>
              </a:rPr>
              <a:t> Moštvo A je v posesti žoge v svojem prednjem polju, ko se žoge hkrati dotakneta A1 in B1, nakar žoga pade v zadnje polje moštva A, kjer se jo prvi dotakne A2</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Moštvo A je naredilo prekršek</a:t>
            </a:r>
            <a:r>
              <a:rPr lang="sl-SI" dirty="0">
                <a:latin typeface="Arial" panose="020B0604020202020204" pitchFamily="34" charset="0"/>
                <a:cs typeface="Arial" panose="020B0604020202020204" pitchFamily="34" charset="0"/>
              </a:rPr>
              <a:t> vrnitve žoge v zadnje polje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25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5. člen: Igralci: poškodbe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754326"/>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Igralca, ki je poškodovan, krvavi ali ima odprto rano in ne more takoj nadaljevati z igro (v približno 15 sekundah), je potrebno zamenjati. Če pa se tak igralec opomore med minuto odmora, </a:t>
            </a:r>
            <a:r>
              <a:rPr lang="sl-SI" b="1" dirty="0">
                <a:solidFill>
                  <a:srgbClr val="FF0000"/>
                </a:solidFill>
                <a:latin typeface="Arial" panose="020B0604020202020204" pitchFamily="34" charset="0"/>
                <a:cs typeface="Arial" panose="020B0604020202020204" pitchFamily="34" charset="0"/>
              </a:rPr>
              <a:t>ki je bila odobrena kateremukoli moštvu</a:t>
            </a:r>
            <a:r>
              <a:rPr lang="sl-SI" dirty="0">
                <a:latin typeface="Arial" panose="020B0604020202020204" pitchFamily="34" charset="0"/>
                <a:cs typeface="Arial" panose="020B0604020202020204" pitchFamily="34" charset="0"/>
              </a:rPr>
              <a:t>, lahko tak igralec nadaljuje z igro (saj medtem ura za merjenje igralnega časa ni tekla). To ne velja v primeru, ko je sodnik njegovemu namestniku </a:t>
            </a:r>
            <a:r>
              <a:rPr lang="sl-SI" dirty="0" smtClean="0">
                <a:latin typeface="Arial" panose="020B0604020202020204" pitchFamily="34" charset="0"/>
                <a:cs typeface="Arial" panose="020B0604020202020204" pitchFamily="34" charset="0"/>
              </a:rPr>
              <a:t>že pokazal </a:t>
            </a:r>
            <a:r>
              <a:rPr lang="sl-SI" dirty="0">
                <a:latin typeface="Arial" panose="020B0604020202020204" pitchFamily="34" charset="0"/>
                <a:cs typeface="Arial" panose="020B0604020202020204" pitchFamily="34" charset="0"/>
              </a:rPr>
              <a:t>znak za zamenjavo, preden je dal zapisnikar zvočni signal za minuto odmora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581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33.10 člen: Pravilo polkroga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420888"/>
            <a:ext cx="8352928" cy="3970318"/>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Namen pravila polkroga ni nagrajevanje obrambnega igralca, ki je zavzel prostor pod svojim košem z namenom, da izsili osebno napako v napadu napadalca, ki ima žogo v posesti in prodira proti košu.</a:t>
            </a:r>
          </a:p>
          <a:p>
            <a:pPr algn="just"/>
            <a:r>
              <a:rPr lang="sl-SI" dirty="0">
                <a:latin typeface="Arial" panose="020B0604020202020204" pitchFamily="34" charset="0"/>
                <a:cs typeface="Arial" panose="020B0604020202020204" pitchFamily="34" charset="0"/>
              </a:rPr>
              <a:t>Da se lahko uporabi pravilo polkroga:</a:t>
            </a:r>
          </a:p>
          <a:p>
            <a:pPr marL="800100" lvl="1" indent="-342900" algn="just">
              <a:buFont typeface="+mj-lt"/>
              <a:buAutoNum type="alphaLcParenR"/>
            </a:pPr>
            <a:r>
              <a:rPr lang="sl-SI" b="1" dirty="0">
                <a:solidFill>
                  <a:srgbClr val="FF0000"/>
                </a:solidFill>
                <a:latin typeface="Arial" panose="020B0604020202020204" pitchFamily="34" charset="0"/>
                <a:cs typeface="Arial" panose="020B0604020202020204" pitchFamily="34" charset="0"/>
              </a:rPr>
              <a:t>Se mora obrambni igralec z eno ali obema nogama dotikati polja </a:t>
            </a:r>
            <a:r>
              <a:rPr lang="sl-SI" b="1" dirty="0" smtClean="0">
                <a:solidFill>
                  <a:srgbClr val="FF0000"/>
                </a:solidFill>
                <a:latin typeface="Arial" panose="020B0604020202020204" pitchFamily="34" charset="0"/>
                <a:cs typeface="Arial" panose="020B0604020202020204" pitchFamily="34" charset="0"/>
              </a:rPr>
              <a:t>polkroga</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Črta polkroga je del polja polkroga</a:t>
            </a:r>
            <a:r>
              <a:rPr lang="sl-SI" dirty="0" smtClean="0">
                <a:latin typeface="Arial" panose="020B0604020202020204" pitchFamily="34" charset="0"/>
                <a:cs typeface="Arial" panose="020B0604020202020204" pitchFamily="34" charset="0"/>
              </a:rPr>
              <a:t>.</a:t>
            </a:r>
          </a:p>
          <a:p>
            <a:pPr lvl="1" algn="just"/>
            <a:endParaRPr lang="sl-SI" dirty="0">
              <a:latin typeface="Arial" panose="020B0604020202020204" pitchFamily="34" charset="0"/>
              <a:cs typeface="Arial" panose="020B0604020202020204" pitchFamily="34" charset="0"/>
            </a:endParaRPr>
          </a:p>
          <a:p>
            <a:pPr lvl="1" algn="just"/>
            <a:endParaRPr lang="sl-SI" dirty="0" smtClean="0">
              <a:latin typeface="Arial" panose="020B0604020202020204" pitchFamily="34" charset="0"/>
              <a:cs typeface="Arial" panose="020B0604020202020204" pitchFamily="34" charset="0"/>
            </a:endParaRPr>
          </a:p>
          <a:p>
            <a:pPr lvl="1" algn="just"/>
            <a:endParaRPr lang="sl-SI" dirty="0">
              <a:latin typeface="Arial" panose="020B0604020202020204" pitchFamily="34" charset="0"/>
              <a:cs typeface="Arial" panose="020B0604020202020204" pitchFamily="34" charset="0"/>
            </a:endParaRPr>
          </a:p>
          <a:p>
            <a:pPr lvl="1" algn="just"/>
            <a:endParaRPr lang="sl-SI" dirty="0" smtClean="0">
              <a:latin typeface="Arial" panose="020B0604020202020204" pitchFamily="34" charset="0"/>
              <a:cs typeface="Arial" panose="020B0604020202020204" pitchFamily="34" charset="0"/>
            </a:endParaRPr>
          </a:p>
          <a:p>
            <a:pPr lvl="1" algn="just"/>
            <a:endParaRPr lang="sl-SI" dirty="0">
              <a:latin typeface="Arial" panose="020B0604020202020204" pitchFamily="34" charset="0"/>
              <a:cs typeface="Arial" panose="020B0604020202020204" pitchFamily="34" charset="0"/>
            </a:endParaRPr>
          </a:p>
          <a:p>
            <a:pPr marL="800100" lvl="1" indent="-342900" algn="just">
              <a:buFont typeface="+mj-lt"/>
              <a:buAutoNum type="alphaLcParenR" startAt="2"/>
            </a:pPr>
            <a:endParaRPr lang="sl-SI" dirty="0" smtClean="0">
              <a:latin typeface="Arial" panose="020B0604020202020204" pitchFamily="34" charset="0"/>
              <a:cs typeface="Arial" panose="020B0604020202020204" pitchFamily="34" charset="0"/>
            </a:endParaRPr>
          </a:p>
          <a:p>
            <a:pPr marL="800100" lvl="1" indent="-342900" algn="just">
              <a:buFont typeface="+mj-lt"/>
              <a:buAutoNum type="alphaLcParenR" startAt="2"/>
            </a:pPr>
            <a:r>
              <a:rPr lang="sl-SI" dirty="0" smtClean="0">
                <a:latin typeface="Arial" panose="020B0604020202020204" pitchFamily="34" charset="0"/>
                <a:cs typeface="Arial" panose="020B0604020202020204" pitchFamily="34" charset="0"/>
              </a:rPr>
              <a:t>napadalec </a:t>
            </a:r>
            <a:r>
              <a:rPr lang="sl-SI" dirty="0">
                <a:latin typeface="Arial" panose="020B0604020202020204" pitchFamily="34" charset="0"/>
                <a:cs typeface="Arial" panose="020B0604020202020204" pitchFamily="34" charset="0"/>
              </a:rPr>
              <a:t>prodirati proti košu s prečkanjem polkroga in pri tem v zraku izvesti met na koš ali podajo</a:t>
            </a:r>
            <a:r>
              <a:rPr lang="sl-SI" dirty="0" smtClean="0">
                <a:latin typeface="Arial" panose="020B0604020202020204" pitchFamily="34" charset="0"/>
                <a:cs typeface="Arial" panose="020B0604020202020204" pitchFamily="34"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437232"/>
            <a:ext cx="161379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29" y="4437112"/>
            <a:ext cx="154636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232" y="4437112"/>
            <a:ext cx="1755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175" y="4437112"/>
            <a:ext cx="163227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97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35. člen: 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754326"/>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Izpolnjeni morajo biti naslednji pogoji, da se 2 </a:t>
            </a:r>
            <a:r>
              <a:rPr lang="sl-SI" dirty="0" smtClean="0">
                <a:latin typeface="Arial" panose="020B0604020202020204" pitchFamily="34" charset="0"/>
                <a:cs typeface="Arial" panose="020B0604020202020204" pitchFamily="34" charset="0"/>
              </a:rPr>
              <a:t>napaki </a:t>
            </a:r>
            <a:r>
              <a:rPr lang="sl-SI" dirty="0">
                <a:latin typeface="Arial" panose="020B0604020202020204" pitchFamily="34" charset="0"/>
                <a:cs typeface="Arial" panose="020B0604020202020204" pitchFamily="34" charset="0"/>
              </a:rPr>
              <a:t>štejeta kot obojestranska napaka: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napaki igralcev.</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Pri obeh napakah je prišlo do fizičnega kontakta.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med nasprotnikoma.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se zgodili približno ob istem času</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1912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35. člen: 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600438"/>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Po </a:t>
            </a:r>
            <a:r>
              <a:rPr lang="sl-SI" dirty="0">
                <a:latin typeface="Arial" panose="020B0604020202020204" pitchFamily="34" charset="0"/>
                <a:cs typeface="Arial" panose="020B0604020202020204" pitchFamily="34" charset="0"/>
              </a:rPr>
              <a:t>skoku za žogo A1 verbalno napade B1, nakar B1 reagira tako, da udari A1 s pestjo</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To ni obojestranska napaka</a:t>
            </a:r>
            <a:r>
              <a:rPr lang="sl-SI" dirty="0">
                <a:latin typeface="Arial" panose="020B0604020202020204" pitchFamily="34" charset="0"/>
                <a:cs typeface="Arial" panose="020B0604020202020204" pitchFamily="34" charset="0"/>
              </a:rPr>
              <a:t>. Napaka A1 je tehnična napaka in napaka B1 je izključujoča napaka. Tekma se nadaljuje s prostim metom za moštvo B, ki mu sledita dva prosta meta za A1 in posest žoge za moštvo A</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93045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35. člen: 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38554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Ob zavzemanju prostora na igrišču B1 odrine stran A1. B1 je dosojena osebna napaka. Ob približno istem času A1 udari B1 s komolcem.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A1 </a:t>
            </a:r>
            <a:r>
              <a:rPr lang="sl-SI" dirty="0">
                <a:latin typeface="Arial" panose="020B0604020202020204" pitchFamily="34" charset="0"/>
                <a:cs typeface="Arial" panose="020B0604020202020204" pitchFamily="34" charset="0"/>
              </a:rPr>
              <a:t>je dosojena nešportna napaka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To je obojestranska napaka. Ker je imelo moštvo A žogo v posesti, ko je bila dosojena obojestranska napaka, se tekma nadaljuje z vračanjem žoge v igro moštva A z mesta, ki je najbližje napakama</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in B1 se med seboj porivata, zato jima je bila dosojena osebna napaka. To je 2 napaka moštva A in 5 napaka moštva B v tej četrtini</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To je obojestranska napaka. Ne dodelijo se prosti </a:t>
            </a:r>
            <a:r>
              <a:rPr lang="sl-SI" dirty="0" smtClean="0">
                <a:latin typeface="Arial" panose="020B0604020202020204" pitchFamily="34" charset="0"/>
                <a:cs typeface="Arial" panose="020B0604020202020204" pitchFamily="34" charset="0"/>
              </a:rPr>
              <a:t>meti.</a:t>
            </a:r>
          </a:p>
        </p:txBody>
      </p:sp>
    </p:spTree>
    <p:extLst>
      <p:ext uri="{BB962C8B-B14F-4D97-AF65-F5344CB8AC3E}">
        <p14:creationId xmlns:p14="http://schemas.microsoft.com/office/powerpoint/2010/main" val="280342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36. člen: Tehnična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algn="just"/>
            <a:r>
              <a:rPr lang="en-US" b="1" dirty="0" err="1">
                <a:solidFill>
                  <a:srgbClr val="FF0000"/>
                </a:solidFill>
                <a:latin typeface="Arial" panose="020B0604020202020204" pitchFamily="34" charset="0"/>
                <a:cs typeface="Arial" panose="020B0604020202020204" pitchFamily="34" charset="0"/>
              </a:rPr>
              <a:t>Igralec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bo</a:t>
            </a:r>
            <a:r>
              <a:rPr lang="en-US" b="1" dirty="0">
                <a:solidFill>
                  <a:srgbClr val="FF0000"/>
                </a:solidFill>
                <a:latin typeface="Arial" panose="020B0604020202020204" pitchFamily="34" charset="0"/>
                <a:cs typeface="Arial" panose="020B0604020202020204" pitchFamily="34" charset="0"/>
              </a:rPr>
              <a:t> do </a:t>
            </a:r>
            <a:r>
              <a:rPr lang="en-US" b="1" dirty="0" err="1">
                <a:solidFill>
                  <a:srgbClr val="FF0000"/>
                </a:solidFill>
                <a:latin typeface="Arial" panose="020B0604020202020204" pitchFamily="34" charset="0"/>
                <a:cs typeface="Arial" panose="020B0604020202020204" pitchFamily="34" charset="0"/>
              </a:rPr>
              <a:t>konca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tekme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izključen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če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sta</a:t>
            </a:r>
            <a:r>
              <a:rPr lang="en-US" b="1" dirty="0">
                <a:solidFill>
                  <a:srgbClr val="FF0000"/>
                </a:solidFill>
                <a:latin typeface="Arial" panose="020B0604020202020204" pitchFamily="34" charset="0"/>
                <a:cs typeface="Arial" panose="020B0604020202020204" pitchFamily="34" charset="0"/>
              </a:rPr>
              <a:t> mu </a:t>
            </a:r>
            <a:r>
              <a:rPr lang="en-US" b="1" dirty="0" err="1">
                <a:solidFill>
                  <a:srgbClr val="FF0000"/>
                </a:solidFill>
                <a:latin typeface="Arial" panose="020B0604020202020204" pitchFamily="34" charset="0"/>
                <a:cs typeface="Arial" panose="020B0604020202020204" pitchFamily="34" charset="0"/>
              </a:rPr>
              <a:t>dosojeni</a:t>
            </a:r>
            <a:r>
              <a:rPr lang="en-US" b="1" dirty="0">
                <a:solidFill>
                  <a:srgbClr val="FF0000"/>
                </a:solidFill>
                <a:latin typeface="Arial" panose="020B0604020202020204" pitchFamily="34" charset="0"/>
                <a:cs typeface="Arial" panose="020B0604020202020204" pitchFamily="34" charset="0"/>
              </a:rPr>
              <a:t> 2 </a:t>
            </a:r>
            <a:r>
              <a:rPr lang="en-US" b="1" dirty="0" err="1">
                <a:solidFill>
                  <a:srgbClr val="FF0000"/>
                </a:solidFill>
                <a:latin typeface="Arial" panose="020B0604020202020204" pitchFamily="34" charset="0"/>
                <a:cs typeface="Arial" panose="020B0604020202020204" pitchFamily="34" charset="0"/>
              </a:rPr>
              <a:t>tehnični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napaki</a:t>
            </a:r>
            <a:r>
              <a:rPr lang="sl-SI" b="1" dirty="0" smtClean="0">
                <a:solidFill>
                  <a:srgbClr val="FF0000"/>
                </a:solidFill>
                <a:latin typeface="Arial" panose="020B0604020202020204" pitchFamily="34" charset="0"/>
                <a:cs typeface="Arial" panose="020B0604020202020204" pitchFamily="34" charset="0"/>
              </a:rPr>
              <a:t>.</a:t>
            </a:r>
          </a:p>
          <a:p>
            <a:pPr algn="just"/>
            <a:r>
              <a:rPr lang="sl-SI" dirty="0">
                <a:latin typeface="Arial" panose="020B0604020202020204" pitchFamily="34" charset="0"/>
                <a:cs typeface="Arial" panose="020B0604020202020204" pitchFamily="34" charset="0"/>
              </a:rPr>
              <a:t>Trener bo do konca tekme izključen:</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če sta mu zaradi njegovega nešportnega vedenja dosojeni </a:t>
            </a:r>
            <a:r>
              <a:rPr lang="sl-SI" dirty="0" smtClean="0">
                <a:latin typeface="Arial" panose="020B0604020202020204" pitchFamily="34" charset="0"/>
                <a:cs typeface="Arial" panose="020B0604020202020204" pitchFamily="34" charset="0"/>
              </a:rPr>
              <a:t>2 </a:t>
            </a:r>
            <a:r>
              <a:rPr lang="sl-SI" dirty="0">
                <a:latin typeface="Arial" panose="020B0604020202020204" pitchFamily="34" charset="0"/>
                <a:cs typeface="Arial" panose="020B0604020202020204" pitchFamily="34" charset="0"/>
              </a:rPr>
              <a:t>tehnični napaki ('C');</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če so mu zaradi nešportnega vedenja drugih oseb na klopi moštva dosojene 3 tehnične napake, vse vpisane kot ('B'), ali pa je bila ena izmed njih ('C</a:t>
            </a:r>
            <a:r>
              <a:rPr lang="sl-SI" dirty="0" smtClean="0">
                <a:latin typeface="Arial" panose="020B0604020202020204" pitchFamily="34" charset="0"/>
                <a:cs typeface="Arial" panose="020B0604020202020204" pitchFamily="34" charset="0"/>
              </a:rPr>
              <a:t>').</a:t>
            </a:r>
          </a:p>
          <a:p>
            <a:pPr algn="just"/>
            <a:r>
              <a:rPr lang="en-US" dirty="0" err="1" smtClean="0">
                <a:latin typeface="Arial" panose="020B0604020202020204" pitchFamily="34" charset="0"/>
                <a:cs typeface="Arial" panose="020B0604020202020204" pitchFamily="34" charset="0"/>
              </a:rPr>
              <a:t>Če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je </a:t>
            </a:r>
            <a:r>
              <a:rPr lang="en-US" dirty="0" err="1">
                <a:latin typeface="Arial" panose="020B0604020202020204" pitchFamily="34" charset="0"/>
                <a:cs typeface="Arial" panose="020B0604020202020204" pitchFamily="34" charset="0"/>
              </a:rPr>
              <a:t>igralec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izključen</a:t>
            </a:r>
            <a:r>
              <a:rPr lang="en-US" dirty="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kot je opisano zgoraj</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je ta </a:t>
            </a:r>
            <a:r>
              <a:rPr lang="en-US" dirty="0" err="1">
                <a:latin typeface="Arial" panose="020B0604020202020204" pitchFamily="34" charset="0"/>
                <a:cs typeface="Arial" panose="020B0604020202020204" pitchFamily="34" charset="0"/>
              </a:rPr>
              <a:t>tehnična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napaka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napaka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kaznuje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Dodatna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kazen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zaradi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izključitve</a:t>
            </a:r>
            <a:r>
              <a:rPr lang="en-US" dirty="0">
                <a:latin typeface="Arial" panose="020B0604020202020204" pitchFamily="34" charset="0"/>
                <a:cs typeface="Arial" panose="020B0604020202020204" pitchFamily="34" charset="0"/>
              </a:rPr>
              <a:t> se ne </a:t>
            </a:r>
            <a:r>
              <a:rPr lang="en-US" dirty="0" err="1" smtClean="0">
                <a:latin typeface="Arial" panose="020B0604020202020204" pitchFamily="34" charset="0"/>
                <a:cs typeface="Arial" panose="020B0604020202020204" pitchFamily="34" charset="0"/>
              </a:rPr>
              <a:t>izvrši</a:t>
            </a:r>
            <a:r>
              <a:rPr lang="sl-SI" dirty="0" smtClean="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KAZEN</a:t>
            </a:r>
            <a:r>
              <a:rPr lang="sl-SI" dirty="0" smtClean="0">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Nasprotnikom</a:t>
            </a:r>
            <a:r>
              <a:rPr lang="en-US" b="1" dirty="0">
                <a:solidFill>
                  <a:srgbClr val="FF0000"/>
                </a:solidFill>
                <a:latin typeface="Arial" panose="020B0604020202020204" pitchFamily="34" charset="0"/>
                <a:cs typeface="Arial" panose="020B0604020202020204" pitchFamily="34" charset="0"/>
              </a:rPr>
              <a:t> se </a:t>
            </a:r>
            <a:r>
              <a:rPr lang="en-US" b="1" dirty="0" err="1">
                <a:solidFill>
                  <a:srgbClr val="FF0000"/>
                </a:solidFill>
                <a:latin typeface="Arial" panose="020B0604020202020204" pitchFamily="34" charset="0"/>
                <a:cs typeface="Arial" panose="020B0604020202020204" pitchFamily="34" charset="0"/>
              </a:rPr>
              <a:t>prisodi</a:t>
            </a:r>
            <a:r>
              <a:rPr lang="en-US" b="1" dirty="0">
                <a:solidFill>
                  <a:srgbClr val="FF0000"/>
                </a:solidFill>
                <a:latin typeface="Arial" panose="020B0604020202020204" pitchFamily="34" charset="0"/>
                <a:cs typeface="Arial" panose="020B0604020202020204" pitchFamily="34" charset="0"/>
              </a:rPr>
              <a:t> 1 </a:t>
            </a:r>
            <a:r>
              <a:rPr lang="en-US" b="1" dirty="0" err="1">
                <a:solidFill>
                  <a:srgbClr val="FF0000"/>
                </a:solidFill>
                <a:latin typeface="Arial" panose="020B0604020202020204" pitchFamily="34" charset="0"/>
                <a:cs typeface="Arial" panose="020B0604020202020204" pitchFamily="34" charset="0"/>
              </a:rPr>
              <a:t>prosti</a:t>
            </a:r>
            <a:r>
              <a:rPr lang="en-US" b="1" dirty="0">
                <a:solidFill>
                  <a:srgbClr val="FF0000"/>
                </a:solidFill>
                <a:latin typeface="Arial" panose="020B0604020202020204" pitchFamily="34" charset="0"/>
                <a:cs typeface="Arial" panose="020B0604020202020204" pitchFamily="34" charset="0"/>
              </a:rPr>
              <a:t> 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a:t>
            </a:r>
            <a:r>
              <a:rPr lang="en-US" dirty="0">
                <a:latin typeface="Arial" panose="020B0604020202020204" pitchFamily="34" charset="0"/>
                <a:cs typeface="Arial" panose="020B0604020202020204" pitchFamily="34" charset="0"/>
              </a:rPr>
              <a:t> mu </a:t>
            </a:r>
            <a:r>
              <a:rPr lang="en-US" dirty="0" err="1" smtClean="0">
                <a:latin typeface="Arial" panose="020B0604020202020204" pitchFamily="34" charset="0"/>
                <a:cs typeface="Arial" panose="020B0604020202020204" pitchFamily="34" charset="0"/>
              </a:rPr>
              <a:t>sledi</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vračanje žoge v igro na sredini igrišča nasproti zapisnikarske </a:t>
            </a:r>
            <a:r>
              <a:rPr lang="sl-SI" dirty="0" smtClean="0">
                <a:latin typeface="Arial" panose="020B0604020202020204" pitchFamily="34" charset="0"/>
                <a:cs typeface="Arial" panose="020B0604020202020204" pitchFamily="34" charset="0"/>
              </a:rPr>
              <a:t>mize.</a:t>
            </a:r>
          </a:p>
        </p:txBody>
      </p:sp>
    </p:spTree>
    <p:extLst>
      <p:ext uri="{BB962C8B-B14F-4D97-AF65-F5344CB8AC3E}">
        <p14:creationId xmlns:p14="http://schemas.microsoft.com/office/powerpoint/2010/main" val="428800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36. člen: Tehnična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0843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bila tekom prvega polčasa dosojena prva tehnična napaka zaradi obešanja na obroč. Zaradi nešportnega vedenja mu je bila v drugem polčasu dosojena še druga tehnična napaka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A1 je avtomatsko izključen in mora po izključitvi oditi ter </a:t>
            </a:r>
            <a:r>
              <a:rPr lang="sl-SI" dirty="0">
                <a:solidFill>
                  <a:srgbClr val="FF0000"/>
                </a:solidFill>
                <a:latin typeface="Arial" panose="020B0604020202020204" pitchFamily="34" charset="0"/>
                <a:cs typeface="Arial" panose="020B0604020202020204" pitchFamily="34" charset="0"/>
              </a:rPr>
              <a:t>do konca tekme ostati v garderobi svojega moštva</a:t>
            </a:r>
            <a:r>
              <a:rPr lang="sl-SI" dirty="0">
                <a:latin typeface="Arial" panose="020B0604020202020204" pitchFamily="34" charset="0"/>
                <a:cs typeface="Arial" panose="020B0604020202020204" pitchFamily="34" charset="0"/>
              </a:rPr>
              <a:t> ali pa (če se tako odloči) zapustiti dvorano. Izvede se samo kazen za to drugo tehnično napako. Dodatna kazen zaradi izključitve se ne izvede. Kadarkoli je igralec dobil svojo drugo tehnično napako na tekmi, mora zapisnikar o tem takoj obvestiti sodnika, ki bo takega igralca izključil</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06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38. člen: Izključujoča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83154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dosojen prekršek korakov. A1 živčno odreagira in verbalno napade sodnika, zato je izključen</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Kazen sta </a:t>
            </a:r>
            <a:r>
              <a:rPr lang="sl-SI" dirty="0" smtClean="0">
                <a:latin typeface="Arial" panose="020B0604020202020204" pitchFamily="34" charset="0"/>
                <a:cs typeface="Arial" panose="020B0604020202020204" pitchFamily="34" charset="0"/>
              </a:rPr>
              <a:t>2 </a:t>
            </a:r>
            <a:r>
              <a:rPr lang="sl-SI" dirty="0">
                <a:latin typeface="Arial" panose="020B0604020202020204" pitchFamily="34" charset="0"/>
                <a:cs typeface="Arial" panose="020B0604020202020204" pitchFamily="34" charset="0"/>
              </a:rPr>
              <a:t>prosta meta in posest žoge za moštvo B</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bila dosojena 5 napaka. A1 živčno odreagira in verbalno napade sodnika, zato je izključen</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Napaka se zapiše trenerju moštva A in označi z B. Kazen je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1 </a:t>
            </a:r>
            <a:r>
              <a:rPr lang="sl-SI" dirty="0">
                <a:latin typeface="Arial" panose="020B0604020202020204" pitchFamily="34" charset="0"/>
                <a:cs typeface="Arial" panose="020B0604020202020204" pitchFamily="34" charset="0"/>
              </a:rPr>
              <a:t>prosti met in posest žoge za moštvo B.</a:t>
            </a:r>
          </a:p>
        </p:txBody>
      </p:sp>
    </p:spTree>
    <p:extLst>
      <p:ext uri="{BB962C8B-B14F-4D97-AF65-F5344CB8AC3E}">
        <p14:creationId xmlns:p14="http://schemas.microsoft.com/office/powerpoint/2010/main" val="494060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46.12 člen: 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39321"/>
          </a:xfrm>
          <a:prstGeom prst="rect">
            <a:avLst/>
          </a:prstGeom>
          <a:noFill/>
        </p:spPr>
        <p:txBody>
          <a:bodyPr wrap="square" rtlCol="0">
            <a:spAutoFit/>
          </a:bodyPr>
          <a:lstStyle/>
          <a:p>
            <a:pPr algn="just"/>
            <a:r>
              <a:rPr lang="sl-SI" dirty="0" smtClean="0">
                <a:latin typeface="Arial" panose="020B0604020202020204" pitchFamily="34" charset="0"/>
                <a:cs typeface="Arial" panose="020B0604020202020204" pitchFamily="34" charset="0"/>
              </a:rPr>
              <a:t>Prvi sodnik je </a:t>
            </a:r>
            <a:r>
              <a:rPr lang="sl-SI" dirty="0">
                <a:latin typeface="Arial" panose="020B0604020202020204" pitchFamily="34" charset="0"/>
                <a:cs typeface="Arial" panose="020B0604020202020204" pitchFamily="34" charset="0"/>
              </a:rPr>
              <a:t>pooblaščen, da pred tekmo odobri in uporabi tehnično opremo za predvajanje posnetkov (IRS-</a:t>
            </a:r>
            <a:r>
              <a:rPr lang="sl-SI" dirty="0" err="1">
                <a:latin typeface="Arial" panose="020B0604020202020204" pitchFamily="34" charset="0"/>
                <a:cs typeface="Arial" panose="020B0604020202020204" pitchFamily="34" charset="0"/>
              </a:rPr>
              <a:t>Instant</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Replay</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System</a:t>
            </a:r>
            <a:r>
              <a:rPr lang="sl-SI" dirty="0">
                <a:latin typeface="Arial" panose="020B0604020202020204" pitchFamily="34" charset="0"/>
                <a:cs typeface="Arial" panose="020B0604020202020204" pitchFamily="34" charset="0"/>
              </a:rPr>
              <a:t>), s pomočjo katere odloči (preden podpiše zapisnik):</a:t>
            </a:r>
          </a:p>
          <a:p>
            <a:pPr marL="342900" lvl="0" indent="-342900" algn="just">
              <a:buFont typeface="+mj-lt"/>
              <a:buAutoNum type="arabicPeriod"/>
            </a:pPr>
            <a:r>
              <a:rPr lang="sl-SI" b="1" dirty="0" smtClean="0">
                <a:latin typeface="Arial" panose="020B0604020202020204" pitchFamily="34" charset="0"/>
                <a:cs typeface="Arial" panose="020B0604020202020204" pitchFamily="34" charset="0"/>
              </a:rPr>
              <a:t>Ob </a:t>
            </a:r>
            <a:r>
              <a:rPr lang="sl-SI" b="1" dirty="0">
                <a:latin typeface="Arial" panose="020B0604020202020204" pitchFamily="34" charset="0"/>
                <a:cs typeface="Arial" panose="020B0604020202020204" pitchFamily="34" charset="0"/>
              </a:rPr>
              <a:t>koncu četrtine ali </a:t>
            </a:r>
            <a:r>
              <a:rPr lang="sl-SI" b="1" dirty="0" smtClean="0">
                <a:latin typeface="Arial" panose="020B0604020202020204" pitchFamily="34" charset="0"/>
                <a:cs typeface="Arial" panose="020B0604020202020204" pitchFamily="34" charset="0"/>
              </a:rPr>
              <a:t>podaljška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je bil met na koš iz igre izveden pred iztekom igralnega časa v četrtini ali podaljšku,</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koliko časa je še preostalo na uri za merjenje igralnega časa, če:</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igralec, ki je metal na koš, stal izven igrišča,</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prišlo do prekrška izteka napada,</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prišlo do prekrška 8 sekund,</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bila napaka dosojena pred iztekom igralnega </a:t>
            </a:r>
            <a:r>
              <a:rPr lang="sl-SI" dirty="0" smtClean="0">
                <a:latin typeface="Arial" panose="020B0604020202020204" pitchFamily="34" charset="0"/>
                <a:cs typeface="Arial" panose="020B0604020202020204" pitchFamily="34" charset="0"/>
              </a:rPr>
              <a:t>časa</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390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46.12 člen: 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marL="342900" lvl="0" indent="-342900" algn="just">
              <a:buFont typeface="+mj-lt"/>
              <a:buAutoNum type="arabicPeriod" startAt="2"/>
            </a:pPr>
            <a:r>
              <a:rPr lang="sl-SI" b="1" dirty="0" smtClean="0">
                <a:latin typeface="Arial" panose="020B0604020202020204" pitchFamily="34" charset="0"/>
                <a:cs typeface="Arial" panose="020B0604020202020204" pitchFamily="34" charset="0"/>
              </a:rPr>
              <a:t>Kadar </a:t>
            </a:r>
            <a:r>
              <a:rPr lang="sl-SI" b="1" dirty="0">
                <a:latin typeface="Arial" panose="020B0604020202020204" pitchFamily="34" charset="0"/>
                <a:cs typeface="Arial" panose="020B0604020202020204" pitchFamily="34" charset="0"/>
              </a:rPr>
              <a:t>ura za merjenje igralnega časa v četrti četrtini ali vsakem podaljšku kaže 2:00 ali </a:t>
            </a:r>
            <a:r>
              <a:rPr lang="sl-SI" b="1" dirty="0" smtClean="0">
                <a:latin typeface="Arial" panose="020B0604020202020204" pitchFamily="34" charset="0"/>
                <a:cs typeface="Arial" panose="020B0604020202020204" pitchFamily="34" charset="0"/>
              </a:rPr>
              <a:t>manj:</a:t>
            </a:r>
            <a:endParaRPr lang="sl-SI" b="1"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je bil met na koš iz igre izveden pred zvočnim signalom za iztek napada,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je bil met na koš izveden preden je bila dosojena napaka,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da določi igralca, ki je odgovoren, da je žoga padla z </a:t>
            </a:r>
            <a:r>
              <a:rPr lang="sl-SI" dirty="0" smtClean="0">
                <a:latin typeface="Arial" panose="020B0604020202020204" pitchFamily="34" charset="0"/>
                <a:cs typeface="Arial" panose="020B0604020202020204" pitchFamily="34" charset="0"/>
              </a:rPr>
              <a:t>igrišča</a:t>
            </a:r>
            <a:r>
              <a:rPr lang="sl-SI" dirty="0">
                <a:latin typeface="Arial" panose="020B0604020202020204" pitchFamily="34" charset="0"/>
                <a:cs typeface="Arial" panose="020B0604020202020204" pitchFamily="34" charset="0"/>
              </a:rPr>
              <a:t>.</a:t>
            </a:r>
            <a:endParaRPr lang="sl-SI" dirty="0" smtClean="0">
              <a:latin typeface="Arial" panose="020B0604020202020204" pitchFamily="34" charset="0"/>
              <a:cs typeface="Arial" panose="020B0604020202020204" pitchFamily="34" charset="0"/>
            </a:endParaRPr>
          </a:p>
          <a:p>
            <a:pPr marL="342900" lvl="0" indent="-342900" algn="just">
              <a:buFont typeface="+mj-lt"/>
              <a:buAutoNum type="arabicPeriod" startAt="2"/>
            </a:pPr>
            <a:r>
              <a:rPr lang="sl-SI" b="1" dirty="0" smtClean="0">
                <a:latin typeface="Arial" panose="020B0604020202020204" pitchFamily="34" charset="0"/>
                <a:cs typeface="Arial" panose="020B0604020202020204" pitchFamily="34" charset="0"/>
              </a:rPr>
              <a:t>Kadarkoli </a:t>
            </a:r>
            <a:r>
              <a:rPr lang="sl-SI" b="1" dirty="0">
                <a:latin typeface="Arial" panose="020B0604020202020204" pitchFamily="34" charset="0"/>
                <a:cs typeface="Arial" panose="020B0604020202020204" pitchFamily="34" charset="0"/>
              </a:rPr>
              <a:t>med </a:t>
            </a:r>
            <a:r>
              <a:rPr lang="sl-SI" b="1" dirty="0" smtClean="0">
                <a:latin typeface="Arial" panose="020B0604020202020204" pitchFamily="34" charset="0"/>
                <a:cs typeface="Arial" panose="020B0604020202020204" pitchFamily="34" charset="0"/>
              </a:rPr>
              <a:t>tekmo:</a:t>
            </a:r>
            <a:endParaRPr lang="sl-SI" b="1"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uspešen met na koš iz igre šteje 2 ali 3 točke,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 okvari ure za merjenje igralnega časa ali ure za merjenje izteka napada preveri, koliko časa je še ostalo na uri,</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da ugotovi, kdo je pravi metalec prostih metov,</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da ugotovi, kateri člani in spremljevalci moštva so sodelovali pri pretepu.</a:t>
            </a:r>
          </a:p>
        </p:txBody>
      </p:sp>
    </p:spTree>
    <p:extLst>
      <p:ext uri="{BB962C8B-B14F-4D97-AF65-F5344CB8AC3E}">
        <p14:creationId xmlns:p14="http://schemas.microsoft.com/office/powerpoint/2010/main" val="1576521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46.12 člen: 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31435"/>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meče na koš iz polja za 3 točke, ko se oglasi zvočni signal ure za merjenje igralnega časa, ki označuje konec četrtine. Sodniki postanejo negotovi, če se je ob metu na koš A1 dotaknil mejne črte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Lahko se uporabi posnetek (IRS), da odloči, ali je bil uspešno izveden met na koš pred iztekom igralnega časa v četrtini. Če to drži, se lahko posnetek (IRS) uporabi tudi za to, da določi, koliko časa je še preostalo na uri za merjenje igralnega časa. Prav tako lahko posnetek (IRS) odloči, ali je igralec ob metu na koš stopil izven igrišča</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0338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5. člen: Igralci: poškodbe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63834"/>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Igralce, ki jih je trener določil, da bodo začeli tekmo ali pa so prejeli pomoč med prostimi meti, se lahko v primeru poškodbe zamenja. V tem primeru ima tudi nasprotno moštvo, če želi, pravico do zamenjave istega števila igralcev..</a:t>
            </a:r>
          </a:p>
          <a:p>
            <a:pPr algn="just">
              <a:spcBef>
                <a:spcPct val="20000"/>
              </a:spcBef>
              <a:defRPr/>
            </a:pPr>
            <a:endParaRPr lang="sl-SI" dirty="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B1 je storil osebno napako nad A1, zato sta mu dodeljena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2 prosta meta. Po prvem izvedenem prostem metu sodniki ugotovijo, da A1 krvavi, zato ga zamenja A6, ki bo izvajal drugi prosti met. Sedaj moštvo B zahteva zamenjavo 2 igralcev.</a:t>
            </a:r>
          </a:p>
          <a:p>
            <a:pPr algn="just"/>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Moštvo B lahko izvede zamenjavo samo 1 igralca.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11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46.12 člen: 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izvede met na koš, ko nad njim B1 naredi napako. Met je neuspešen. Približno hkrati se oglasi zvočni signal ure za merjenje igralnega časa, ki označuje konec četrtine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Lahko se uporabi posnetek (IRS), da odloči, ali je bila napaka storjena pred iztekom igralnega časa v četrtini.</a:t>
            </a:r>
          </a:p>
          <a:p>
            <a:pPr algn="just"/>
            <a:r>
              <a:rPr lang="sl-SI" dirty="0">
                <a:latin typeface="Arial" panose="020B0604020202020204" pitchFamily="34" charset="0"/>
                <a:cs typeface="Arial" panose="020B0604020202020204" pitchFamily="34" charset="0"/>
              </a:rPr>
              <a:t>Če posnetek potrdi, da je bila napaka storjena pred iztekom igralnega časa, se izvedejo prosti meti, uro za merjenje igralnega časa pa nastavi na preostali čas do zaključka četrtine ali tekme.</a:t>
            </a:r>
          </a:p>
          <a:p>
            <a:pPr algn="just"/>
            <a:r>
              <a:rPr lang="sl-SI" dirty="0">
                <a:latin typeface="Arial" panose="020B0604020202020204" pitchFamily="34" charset="0"/>
                <a:cs typeface="Arial" panose="020B0604020202020204" pitchFamily="34" charset="0"/>
              </a:rPr>
              <a:t>Če se iz posnetka ugotovi, da je bila napaka storjena po izteku igralnega časa, se napako B1 prezre, A1 pa ne dodeli prostih metov, razen če je bila napaka nešportna ali izključujoča in sledi naslednja četrtina ali podaljšek.</a:t>
            </a:r>
            <a:endParaRPr lang="sl-SI"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771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46.12 člen: 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87743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pade skozi koš in sodniki priznajo 3 točke. Sodniki postanejo negotovi, ali je bil met na koš izveden iz polja za 3 točke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Sodniki lahko uporabijo posnetek (IRS) </a:t>
            </a:r>
            <a:r>
              <a:rPr lang="sl-SI" dirty="0">
                <a:solidFill>
                  <a:srgbClr val="FF0000"/>
                </a:solidFill>
                <a:latin typeface="Arial" panose="020B0604020202020204" pitchFamily="34" charset="0"/>
                <a:cs typeface="Arial" panose="020B0604020202020204" pitchFamily="34" charset="0"/>
              </a:rPr>
              <a:t>kadarkoli med tekmo</a:t>
            </a:r>
            <a:r>
              <a:rPr lang="sl-SI" dirty="0">
                <a:latin typeface="Arial" panose="020B0604020202020204" pitchFamily="34" charset="0"/>
                <a:cs typeface="Arial" panose="020B0604020202020204" pitchFamily="34" charset="0"/>
              </a:rPr>
              <a:t>, da ugotovijo, ali je bil met na koš izveden iz polja za 2 ali 3 točke. Ogled posnetka se lahko opravi ob prvi priložnosti, ko je žoga mrtva in ura za merjenje igralnega časa zaustavljena</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49789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32" r="32984"/>
          <a:stretch/>
        </p:blipFill>
        <p:spPr bwMode="auto">
          <a:xfrm>
            <a:off x="823424" y="2852936"/>
            <a:ext cx="1804360"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1" r="27775"/>
          <a:stretch/>
        </p:blipFill>
        <p:spPr bwMode="auto">
          <a:xfrm>
            <a:off x="2627784" y="2852936"/>
            <a:ext cx="2333768"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66" r="36324"/>
          <a:stretch/>
        </p:blipFill>
        <p:spPr bwMode="auto">
          <a:xfrm>
            <a:off x="5076056" y="2707679"/>
            <a:ext cx="1514903"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10" r="36322"/>
          <a:stretch/>
        </p:blipFill>
        <p:spPr bwMode="auto">
          <a:xfrm>
            <a:off x="6965475" y="2852142"/>
            <a:ext cx="1378425"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66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32" y="2492896"/>
            <a:ext cx="771293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91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2038" y="2132856"/>
            <a:ext cx="7294562" cy="34724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l-SI" sz="7200" dirty="0" smtClean="0">
                <a:effectLst>
                  <a:outerShdw blurRad="38100" dist="38100" dir="2700000" algn="tl">
                    <a:srgbClr val="FFFFFF"/>
                  </a:outerShdw>
                </a:effectLst>
                <a:latin typeface="Comic Sans MS" pitchFamily="66" charset="0"/>
              </a:rPr>
              <a:t>MOREBITNA VPRAŠANJA, POJASNILA?</a:t>
            </a:r>
            <a:endParaRPr lang="en-US" sz="7200"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2627819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mile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9431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062038" y="4238625"/>
            <a:ext cx="7294562" cy="1582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l-SI" sz="7200" u="sng" smtClean="0">
                <a:effectLst>
                  <a:outerShdw blurRad="38100" dist="38100" dir="2700000" algn="tl">
                    <a:srgbClr val="FFFFFF"/>
                  </a:outerShdw>
                </a:effectLst>
                <a:latin typeface="Comic Sans MS" pitchFamily="66" charset="0"/>
              </a:rPr>
              <a:t>KONEC</a:t>
            </a:r>
            <a:endParaRPr lang="en-US" sz="7200" u="sng"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740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95536" y="1719263"/>
            <a:ext cx="8208912"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9. člen: Začetek in konec četrtine ali podaljška oz. tekme</a:t>
            </a:r>
            <a:endParaRPr lang="en-US" altLang="sl-SI" sz="2400" u="sng" dirty="0" smtClean="0">
              <a:solidFill>
                <a:schemeClr val="bg1"/>
              </a:solidFill>
            </a:endParaRPr>
          </a:p>
        </p:txBody>
      </p:sp>
      <p:sp>
        <p:nvSpPr>
          <p:cNvPr id="4" name="PoljeZBesedilom 3"/>
          <p:cNvSpPr txBox="1"/>
          <p:nvPr/>
        </p:nvSpPr>
        <p:spPr>
          <a:xfrm>
            <a:off x="395536" y="2564904"/>
            <a:ext cx="8352928" cy="2462213"/>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Proti koncu tekme naredi A1 svojo 5 napako, zaradi česar mora zapustiti igrišče. Moštvo A lahko nadaljuje tekmo s samo 4 igralci, saj nima več na voljo namestnikov. Ker moštvo B vodi z več kot 15 točkami razlike, zahteva trener tega moštva (zaradi </a:t>
            </a:r>
            <a:r>
              <a:rPr lang="sl-SI" dirty="0" err="1" smtClean="0">
                <a:latin typeface="Arial" panose="020B0604020202020204" pitchFamily="34" charset="0"/>
                <a:cs typeface="Arial" panose="020B0604020202020204" pitchFamily="34" charset="0"/>
              </a:rPr>
              <a:t>fair</a:t>
            </a:r>
            <a:r>
              <a:rPr lang="sl-SI" dirty="0" smtClean="0">
                <a:latin typeface="Arial" panose="020B0604020202020204" pitchFamily="34" charset="0"/>
                <a:cs typeface="Arial" panose="020B0604020202020204" pitchFamily="34" charset="0"/>
              </a:rPr>
              <a:t> </a:t>
            </a:r>
            <a:r>
              <a:rPr lang="sl-SI" dirty="0" err="1" smtClean="0">
                <a:latin typeface="Arial" panose="020B0604020202020204" pitchFamily="34" charset="0"/>
                <a:cs typeface="Arial" panose="020B0604020202020204" pitchFamily="34" charset="0"/>
              </a:rPr>
              <a:t>playa</a:t>
            </a:r>
            <a:r>
              <a:rPr lang="sl-SI" dirty="0" smtClean="0">
                <a:latin typeface="Arial" panose="020B0604020202020204" pitchFamily="34" charset="0"/>
                <a:cs typeface="Arial" panose="020B0604020202020204" pitchFamily="34" charset="0"/>
              </a:rPr>
              <a:t>), da tudi njegovo moštvo nadaljuje tekmo s samo 4 igralci.</a:t>
            </a:r>
          </a:p>
          <a:p>
            <a:pPr algn="just"/>
            <a:endParaRPr lang="sl-SI" sz="800" dirty="0" smtClean="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Tolmačenje: </a:t>
            </a:r>
            <a:r>
              <a:rPr lang="sl-SI" dirty="0" smtClean="0">
                <a:latin typeface="Arial" panose="020B0604020202020204" pitchFamily="34" charset="0"/>
                <a:cs typeface="Arial" panose="020B0604020202020204" pitchFamily="34" charset="0"/>
              </a:rPr>
              <a:t>Zahtevi trenerja moštva B po igranju z manj kot 5 igralci se ne ugodi. Dokler ima moštvo na voljo dovolj igralcev, sposobnih za igro, mora biti na igrišču 5 igralcev tega moštva.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21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12. člen: Sodniški met in izmenična posest</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skoči z žogo v zrak, kjer ga pravilno blokira B1. Nato oba igralca doskočita na tla tako, da imata eno ali obe roki trdno na žogi.</a:t>
            </a:r>
          </a:p>
          <a:p>
            <a:pPr algn="just"/>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dosoditi je potrebno držano žogo.</a:t>
            </a:r>
          </a:p>
          <a:p>
            <a:pPr algn="just"/>
            <a:endParaRPr lang="sl-SI" dirty="0" smtClean="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in B1, ki sta v zraku, trdno držita svoji roki na žogi. Ob doskoku na tla doskoči A1 tako, da ima eno nogo na mejni črti igrišča.</a:t>
            </a:r>
          </a:p>
          <a:p>
            <a:pPr algn="just"/>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dosoditi je potrebno držano žogo.</a:t>
            </a:r>
          </a:p>
          <a:p>
            <a:pPr algn="just"/>
            <a:endParaRPr lang="sl-SI" dirty="0" smtClean="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skoči z žogo iz svojega prednjega polja, nakar ga pravilno blokira B1. Nato oba igralca doskočita na tla tako, da imata eno ali obe roki trdno na žogi. Pri tem A1 doskoči tako, da se z eno nogo dotika svojega zadnjega polja.</a:t>
            </a:r>
          </a:p>
          <a:p>
            <a:pPr algn="just"/>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dosoditi je potrebno držano žogo.</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50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14. člen: Posest </a:t>
            </a:r>
            <a:r>
              <a:rPr lang="sl-SI" altLang="sl-SI" sz="2400" u="sng" dirty="0" smtClean="0">
                <a:solidFill>
                  <a:schemeClr val="bg1"/>
                </a:solidFill>
              </a:rPr>
              <a:t>žoge / čas za napad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985433"/>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Moštvo A je imelo že 15 sekund žogo v posesti. A1 poskuša podati žogo A2, vendar se žoga kotali vzdolž mejne črte. B1 poskuša preprečiti, da bi žoga padla z igrišča, tako da skoči z igrišča preko mejne črte. Medtem ko je B1 še vedno v zraku:</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se žoge z eno roko dotakne B1,</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žogo z obema rokama prime B1,</a:t>
            </a:r>
          </a:p>
          <a:p>
            <a:pPr algn="just"/>
            <a:r>
              <a:rPr lang="sl-SI" dirty="0" smtClean="0">
                <a:latin typeface="Arial" panose="020B0604020202020204" pitchFamily="34" charset="0"/>
                <a:cs typeface="Arial" panose="020B0604020202020204" pitchFamily="34" charset="0"/>
              </a:rPr>
              <a:t>nakar žoga prileti nazaj na igrišče, kjer jo ujame A2.</a:t>
            </a:r>
          </a:p>
          <a:p>
            <a:pPr algn="just"/>
            <a:endParaRPr lang="sl-SI" sz="800" dirty="0" smtClean="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endParaRPr lang="sl-SI" dirty="0">
              <a:latin typeface="Arial" panose="020B0604020202020204" pitchFamily="34" charset="0"/>
              <a:cs typeface="Arial" panose="020B0604020202020204" pitchFamily="34" charset="0"/>
            </a:endParaRPr>
          </a:p>
          <a:p>
            <a:pPr marL="342900" lvl="0" indent="-342900" algn="just">
              <a:buFont typeface="+mj-lt"/>
              <a:buAutoNum type="alphaLcParenR"/>
            </a:pPr>
            <a:r>
              <a:rPr lang="sl-SI" dirty="0">
                <a:latin typeface="Arial" panose="020B0604020202020204" pitchFamily="34" charset="0"/>
                <a:cs typeface="Arial" panose="020B0604020202020204" pitchFamily="34" charset="0"/>
              </a:rPr>
              <a:t>Moštvo A ostaja v posesti žoge. Čas za napad moštva A se </a:t>
            </a:r>
            <a:r>
              <a:rPr lang="sl-SI" dirty="0" smtClean="0">
                <a:latin typeface="Arial" panose="020B0604020202020204" pitchFamily="34" charset="0"/>
                <a:cs typeface="Arial" panose="020B0604020202020204" pitchFamily="34" charset="0"/>
              </a:rPr>
              <a:t>naprej </a:t>
            </a:r>
            <a:r>
              <a:rPr lang="sl-SI" dirty="0">
                <a:latin typeface="Arial" panose="020B0604020202020204" pitchFamily="34" charset="0"/>
                <a:cs typeface="Arial" panose="020B0604020202020204" pitchFamily="34" charset="0"/>
              </a:rPr>
              <a:t>odšteva.</a:t>
            </a:r>
          </a:p>
          <a:p>
            <a:pPr marL="342900" indent="-342900" algn="just">
              <a:buFont typeface="+mj-lt"/>
              <a:buAutoNum type="alphaLcParenR"/>
            </a:pPr>
            <a:r>
              <a:rPr lang="sl-SI" dirty="0">
                <a:latin typeface="Arial" panose="020B0604020202020204" pitchFamily="34" charset="0"/>
                <a:cs typeface="Arial" panose="020B0604020202020204" pitchFamily="34" charset="0"/>
              </a:rPr>
              <a:t>Moštvo B je prišlo do posesti žoge. Čas za napad moštva A se ponastavi.</a:t>
            </a:r>
          </a:p>
        </p:txBody>
      </p:sp>
    </p:spTree>
    <p:extLst>
      <p:ext uri="{BB962C8B-B14F-4D97-AF65-F5344CB8AC3E}">
        <p14:creationId xmlns:p14="http://schemas.microsoft.com/office/powerpoint/2010/main" val="96922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16. člen: Zadetek: njegova vrednost</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Vrednost zadetka iz igre se določi </a:t>
            </a:r>
            <a:r>
              <a:rPr lang="sl-SI" b="1" dirty="0">
                <a:solidFill>
                  <a:srgbClr val="FF0000"/>
                </a:solidFill>
                <a:latin typeface="Arial" panose="020B0604020202020204" pitchFamily="34" charset="0"/>
                <a:cs typeface="Arial" panose="020B0604020202020204" pitchFamily="34" charset="0"/>
              </a:rPr>
              <a:t>glede na mesto na igrišču, od koder je </a:t>
            </a:r>
            <a:r>
              <a:rPr lang="sl-SI" b="1" dirty="0" smtClean="0">
                <a:solidFill>
                  <a:srgbClr val="FF0000"/>
                </a:solidFill>
                <a:latin typeface="Arial" panose="020B0604020202020204" pitchFamily="34" charset="0"/>
                <a:cs typeface="Arial" panose="020B0604020202020204" pitchFamily="34" charset="0"/>
              </a:rPr>
              <a:t>bil izveden </a:t>
            </a:r>
            <a:r>
              <a:rPr lang="sl-SI" b="1" dirty="0">
                <a:solidFill>
                  <a:srgbClr val="FF0000"/>
                </a:solidFill>
                <a:latin typeface="Arial" panose="020B0604020202020204" pitchFamily="34" charset="0"/>
                <a:cs typeface="Arial" panose="020B0604020202020204" pitchFamily="34" charset="0"/>
              </a:rPr>
              <a:t>met na koš</a:t>
            </a:r>
            <a:r>
              <a:rPr lang="sl-SI" dirty="0">
                <a:latin typeface="Arial" panose="020B0604020202020204" pitchFamily="34" charset="0"/>
                <a:cs typeface="Arial" panose="020B0604020202020204" pitchFamily="34" charset="0"/>
              </a:rPr>
              <a:t>. Koš, dosežen iz polja za </a:t>
            </a:r>
            <a:r>
              <a:rPr lang="sl-SI" dirty="0" smtClean="0">
                <a:latin typeface="Arial" panose="020B0604020202020204" pitchFamily="34" charset="0"/>
                <a:cs typeface="Arial" panose="020B0604020202020204" pitchFamily="34" charset="0"/>
              </a:rPr>
              <a:t>2 </a:t>
            </a:r>
            <a:r>
              <a:rPr lang="sl-SI" dirty="0">
                <a:latin typeface="Arial" panose="020B0604020202020204" pitchFamily="34" charset="0"/>
                <a:cs typeface="Arial" panose="020B0604020202020204" pitchFamily="34" charset="0"/>
              </a:rPr>
              <a:t>točki, šteje 2 točki, koš, dosežen iz polja za 3 točke, šteje 3 točke</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vrgel na koš iz polja za 3 točke. V dvigajočem delu krivulje se je žoge pravilno dotaknil:</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napadalec</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obrambni </a:t>
            </a:r>
            <a:r>
              <a:rPr lang="sl-SI" dirty="0">
                <a:latin typeface="Arial" panose="020B0604020202020204" pitchFamily="34" charset="0"/>
                <a:cs typeface="Arial" panose="020B0604020202020204" pitchFamily="34" charset="0"/>
              </a:rPr>
              <a:t>igralec,</a:t>
            </a:r>
          </a:p>
          <a:p>
            <a:pPr algn="just"/>
            <a:r>
              <a:rPr lang="sl-SI" dirty="0">
                <a:latin typeface="Arial" panose="020B0604020202020204" pitchFamily="34" charset="0"/>
                <a:cs typeface="Arial" panose="020B0604020202020204" pitchFamily="34" charset="0"/>
              </a:rPr>
              <a:t>ki stoji v polju za 2 točki moštva A. Žoga nadaljuje let in pade v koš</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obeh primerih se moštvu A priznajo 3 točke, saj je bil met A1 izveden iz polja za 3 </a:t>
            </a:r>
            <a:r>
              <a:rPr lang="sl-SI" dirty="0" smtClean="0">
                <a:latin typeface="Arial" panose="020B0604020202020204" pitchFamily="34" charset="0"/>
                <a:cs typeface="Arial" panose="020B0604020202020204" pitchFamily="34" charset="0"/>
              </a:rPr>
              <a:t>točke.</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23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17. člen: Vračanje žoge v igro</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420888"/>
            <a:ext cx="8352928" cy="424731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Ko ura za merjenje igralnega časa v četrti četrtini ali v vsakem podaljšku kaže 2:00 ali manj, A1 vodi žogo v svojem prednjem polju in mu jo B1 izbije v zadnje polje moštva A, nakar začne katerikoli igralec moštva A s ponovnim vodenjem žoge. Nato naredi B2, v zadnjem polju moštva A, 3 napako moštva B v tej četrtini, ko je na uri za merjenje dolžine napada ostalo še: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6 sekund,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a:p>
            <a:pPr algn="just"/>
            <a:r>
              <a:rPr lang="sl-SI" dirty="0">
                <a:latin typeface="Arial" panose="020B0604020202020204" pitchFamily="34" charset="0"/>
                <a:cs typeface="Arial" panose="020B0604020202020204" pitchFamily="34" charset="0"/>
              </a:rPr>
              <a:t>Moštvu A je dodeljena minuta odmora. Po končani minuti odmora moštvo A nadaljuje tekmo z vračanjem žoge v igro s črte za vračanje žoge v igro v prednjem polju moštva A nasproti zapisnikarske mize. </a:t>
            </a:r>
            <a:endParaRPr lang="sl-SI" dirty="0" smtClean="0">
              <a:latin typeface="Arial" panose="020B0604020202020204" pitchFamily="34" charset="0"/>
              <a:cs typeface="Arial" panose="020B0604020202020204" pitchFamily="34" charset="0"/>
            </a:endParaRP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Ko se tekma nadaljuje bo imelo moštvo A za zaključek napada na voljo še:</a:t>
            </a:r>
          </a:p>
          <a:p>
            <a:pPr marL="800100" lvl="1" indent="-342900" algn="just">
              <a:buFont typeface="+mj-lt"/>
              <a:buAutoNum type="alphaLcParenR"/>
            </a:pPr>
            <a:r>
              <a:rPr lang="sl-SI" dirty="0">
                <a:solidFill>
                  <a:srgbClr val="FF0000"/>
                </a:solidFill>
                <a:latin typeface="Arial" panose="020B0604020202020204" pitchFamily="34" charset="0"/>
                <a:cs typeface="Arial" panose="020B0604020202020204" pitchFamily="34" charset="0"/>
              </a:rPr>
              <a:t>14 sekund</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p:txBody>
      </p:sp>
    </p:spTree>
    <p:extLst>
      <p:ext uri="{BB962C8B-B14F-4D97-AF65-F5344CB8AC3E}">
        <p14:creationId xmlns:p14="http://schemas.microsoft.com/office/powerpoint/2010/main" val="120287500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3917</Words>
  <Application>Microsoft Office PowerPoint</Application>
  <PresentationFormat>Diaprojekcija na zaslonu (4:3)</PresentationFormat>
  <Paragraphs>262</Paragraphs>
  <Slides>45</Slides>
  <Notes>0</Notes>
  <HiddenSlides>0</HiddenSlides>
  <MMClips>0</MMClips>
  <ScaleCrop>false</ScaleCrop>
  <HeadingPairs>
    <vt:vector size="4" baseType="variant">
      <vt:variant>
        <vt:lpstr>Tema</vt:lpstr>
      </vt:variant>
      <vt:variant>
        <vt:i4>1</vt:i4>
      </vt:variant>
      <vt:variant>
        <vt:lpstr>Naslovi diapozitivov</vt:lpstr>
      </vt:variant>
      <vt:variant>
        <vt:i4>45</vt:i4>
      </vt:variant>
    </vt:vector>
  </HeadingPairs>
  <TitlesOfParts>
    <vt:vector size="46" baseType="lpstr">
      <vt:lpstr>Officeova tema</vt:lpstr>
      <vt:lpstr>Spremembe Uradnih košarkarskih pravil 2014</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Roman</dc:creator>
  <cp:lastModifiedBy>Roman</cp:lastModifiedBy>
  <cp:revision>29</cp:revision>
  <dcterms:created xsi:type="dcterms:W3CDTF">2014-08-19T20:59:48Z</dcterms:created>
  <dcterms:modified xsi:type="dcterms:W3CDTF">2014-08-22T13:34:28Z</dcterms:modified>
</cp:coreProperties>
</file>