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03" r:id="rId3"/>
    <p:sldId id="304" r:id="rId4"/>
    <p:sldId id="305" r:id="rId5"/>
    <p:sldId id="306" r:id="rId6"/>
    <p:sldId id="307" r:id="rId7"/>
    <p:sldId id="258" r:id="rId8"/>
    <p:sldId id="260" r:id="rId9"/>
    <p:sldId id="340" r:id="rId10"/>
    <p:sldId id="341" r:id="rId11"/>
    <p:sldId id="342" r:id="rId12"/>
    <p:sldId id="343" r:id="rId13"/>
    <p:sldId id="344" r:id="rId14"/>
    <p:sldId id="345" r:id="rId15"/>
    <p:sldId id="269" r:id="rId16"/>
    <p:sldId id="271" r:id="rId17"/>
    <p:sldId id="346" r:id="rId18"/>
    <p:sldId id="347" r:id="rId19"/>
    <p:sldId id="348" r:id="rId20"/>
    <p:sldId id="327" r:id="rId21"/>
    <p:sldId id="330" r:id="rId22"/>
    <p:sldId id="328" r:id="rId23"/>
    <p:sldId id="329" r:id="rId24"/>
    <p:sldId id="331" r:id="rId25"/>
    <p:sldId id="333" r:id="rId26"/>
    <p:sldId id="334" r:id="rId27"/>
    <p:sldId id="337" r:id="rId28"/>
    <p:sldId id="363" r:id="rId29"/>
    <p:sldId id="325" r:id="rId30"/>
    <p:sldId id="326" r:id="rId31"/>
    <p:sldId id="339" r:id="rId32"/>
    <p:sldId id="349" r:id="rId33"/>
    <p:sldId id="350" r:id="rId34"/>
    <p:sldId id="352" r:id="rId35"/>
    <p:sldId id="351" r:id="rId36"/>
    <p:sldId id="289" r:id="rId37"/>
    <p:sldId id="291" r:id="rId38"/>
    <p:sldId id="292" r:id="rId39"/>
    <p:sldId id="310" r:id="rId40"/>
    <p:sldId id="293" r:id="rId41"/>
    <p:sldId id="353" r:id="rId42"/>
    <p:sldId id="294" r:id="rId43"/>
    <p:sldId id="354" r:id="rId44"/>
    <p:sldId id="355" r:id="rId45"/>
    <p:sldId id="356" r:id="rId46"/>
    <p:sldId id="360" r:id="rId47"/>
    <p:sldId id="361" r:id="rId48"/>
    <p:sldId id="362" r:id="rId49"/>
    <p:sldId id="357" r:id="rId50"/>
    <p:sldId id="358" r:id="rId51"/>
    <p:sldId id="359" r:id="rId52"/>
    <p:sldId id="364" r:id="rId53"/>
    <p:sldId id="366" r:id="rId54"/>
    <p:sldId id="369" r:id="rId55"/>
    <p:sldId id="367" r:id="rId56"/>
    <p:sldId id="368" r:id="rId57"/>
    <p:sldId id="365" r:id="rId58"/>
    <p:sldId id="318" r:id="rId59"/>
    <p:sldId id="302" r:id="rId60"/>
    <p:sldId id="264" r:id="rId6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498"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dirty="0"/>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97FF3-0379-4AF0-A37B-74349F766343}" type="datetimeFigureOut">
              <a:rPr lang="sl-SI" smtClean="0"/>
              <a:t>5.10.2014</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95CBA-E283-4966-A671-17942550963D}" type="slidenum">
              <a:rPr lang="sl-SI" smtClean="0"/>
              <a:t>‹#›</a:t>
            </a:fld>
            <a:endParaRPr lang="sl-S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2852738"/>
            <a:ext cx="45847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grada stranske slike 3"/>
          <p:cNvSpPr txBox="1">
            <a:spLocks noRot="1" noChangeAspect="1"/>
          </p:cNvSpPr>
          <p:nvPr/>
        </p:nvSpPr>
        <p:spPr>
          <a:xfrm>
            <a:off x="1143000" y="683568"/>
            <a:ext cx="4572000" cy="3429000"/>
          </a:xfrm>
          <a:prstGeom prst="rect">
            <a:avLst/>
          </a:prstGeom>
          <a:noFill/>
          <a:ln w="12700">
            <a:solidFill>
              <a:prstClr val="black"/>
            </a:solidFill>
          </a:ln>
        </p:spPr>
        <p:txBody>
          <a:bodyPr vert="horz" lIns="91440" tIns="45720" rIns="91440" bIns="45720" rtlCol="0" anchor="ct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sl-SI"/>
          </a:p>
        </p:txBody>
      </p:sp>
    </p:spTree>
    <p:extLst>
      <p:ext uri="{BB962C8B-B14F-4D97-AF65-F5344CB8AC3E}">
        <p14:creationId xmlns:p14="http://schemas.microsoft.com/office/powerpoint/2010/main" val="274804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5.10.2014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
        <p:nvSpPr>
          <p:cNvPr id="8" name="Ograda slike 7"/>
          <p:cNvSpPr>
            <a:spLocks noGrp="1"/>
          </p:cNvSpPr>
          <p:nvPr>
            <p:ph type="pic" sz="quarter" idx="13"/>
          </p:nvPr>
        </p:nvSpPr>
        <p:spPr>
          <a:xfrm>
            <a:off x="323850" y="188913"/>
            <a:ext cx="8640763" cy="1511300"/>
          </a:xfrm>
        </p:spPr>
        <p:txBody>
          <a:bodyPr/>
          <a:lstStyle/>
          <a:p>
            <a:endParaRPr lang="sl-SI"/>
          </a:p>
        </p:txBody>
      </p:sp>
    </p:spTree>
    <p:extLst>
      <p:ext uri="{BB962C8B-B14F-4D97-AF65-F5344CB8AC3E}">
        <p14:creationId xmlns:p14="http://schemas.microsoft.com/office/powerpoint/2010/main" val="359325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5.10.2014</a:t>
            </a:fld>
            <a:endParaRPr lang="sl-SI"/>
          </a:p>
        </p:txBody>
      </p:sp>
      <p:sp>
        <p:nvSpPr>
          <p:cNvPr id="6" name="Ograda noge 5"/>
          <p:cNvSpPr>
            <a:spLocks noGrp="1"/>
          </p:cNvSpPr>
          <p:nvPr>
            <p:ph type="ftr" sz="quarter" idx="11"/>
          </p:nvPr>
        </p:nvSpPr>
        <p:spPr>
          <a:xfrm>
            <a:off x="3124200" y="6356350"/>
            <a:ext cx="2895600" cy="365125"/>
          </a:xfrm>
          <a:prstGeom prst="rect">
            <a:avLst/>
          </a:prstGeom>
        </p:spPr>
        <p:txBody>
          <a:bodyPr/>
          <a:lstStyle/>
          <a:p>
            <a:endParaRPr lang="sl-SI"/>
          </a:p>
        </p:txBody>
      </p:sp>
      <p:sp>
        <p:nvSpPr>
          <p:cNvPr id="7" name="Ograda številke diapozitiva 6"/>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368942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5.10.2014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85931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a:prstGeom prst="rect">
            <a:avLst/>
          </a:prstGeo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5.10.2014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412145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3A662C08-3D89-42F8-96BD-5048BFF91A5B}" type="slidenum">
              <a:rPr lang="ar-SA"/>
              <a:pPr>
                <a:defRPr/>
              </a:pPr>
              <a:t>‹#›</a:t>
            </a:fld>
            <a:endParaRPr lang="en-US"/>
          </a:p>
        </p:txBody>
      </p:sp>
    </p:spTree>
    <p:extLst>
      <p:ext uri="{BB962C8B-B14F-4D97-AF65-F5344CB8AC3E}">
        <p14:creationId xmlns:p14="http://schemas.microsoft.com/office/powerpoint/2010/main" val="985236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5.10.2014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38419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5.10.2014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271392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5.10.2014</a:t>
            </a:fld>
            <a:endParaRPr lang="sl-SI"/>
          </a:p>
        </p:txBody>
      </p:sp>
      <p:sp>
        <p:nvSpPr>
          <p:cNvPr id="6" name="Ograda noge 5"/>
          <p:cNvSpPr>
            <a:spLocks noGrp="1"/>
          </p:cNvSpPr>
          <p:nvPr>
            <p:ph type="ftr" sz="quarter" idx="11"/>
          </p:nvPr>
        </p:nvSpPr>
        <p:spPr>
          <a:xfrm>
            <a:off x="3124200" y="6356350"/>
            <a:ext cx="2895600" cy="365125"/>
          </a:xfrm>
          <a:prstGeom prst="rect">
            <a:avLst/>
          </a:prstGeom>
        </p:spPr>
        <p:txBody>
          <a:bodyPr/>
          <a:lstStyle/>
          <a:p>
            <a:endParaRPr lang="sl-SI"/>
          </a:p>
        </p:txBody>
      </p:sp>
      <p:sp>
        <p:nvSpPr>
          <p:cNvPr id="7" name="Ograda številke diapozitiva 6"/>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34810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5.10.2014</a:t>
            </a:fld>
            <a:endParaRPr lang="sl-SI"/>
          </a:p>
        </p:txBody>
      </p:sp>
      <p:sp>
        <p:nvSpPr>
          <p:cNvPr id="8" name="Ograda noge 7"/>
          <p:cNvSpPr>
            <a:spLocks noGrp="1"/>
          </p:cNvSpPr>
          <p:nvPr>
            <p:ph type="ftr" sz="quarter" idx="11"/>
          </p:nvPr>
        </p:nvSpPr>
        <p:spPr>
          <a:xfrm>
            <a:off x="3124200" y="6356350"/>
            <a:ext cx="2895600" cy="365125"/>
          </a:xfrm>
          <a:prstGeom prst="rect">
            <a:avLst/>
          </a:prstGeom>
        </p:spPr>
        <p:txBody>
          <a:bodyPr/>
          <a:lstStyle/>
          <a:p>
            <a:endParaRPr lang="sl-SI"/>
          </a:p>
        </p:txBody>
      </p:sp>
      <p:sp>
        <p:nvSpPr>
          <p:cNvPr id="9" name="Ograda številke diapozitiva 8"/>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1198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datuma 2"/>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5.10.2014</a:t>
            </a:fld>
            <a:endParaRPr lang="sl-SI"/>
          </a:p>
        </p:txBody>
      </p:sp>
      <p:sp>
        <p:nvSpPr>
          <p:cNvPr id="4" name="Ograda noge 3"/>
          <p:cNvSpPr>
            <a:spLocks noGrp="1"/>
          </p:cNvSpPr>
          <p:nvPr>
            <p:ph type="ftr" sz="quarter" idx="11"/>
          </p:nvPr>
        </p:nvSpPr>
        <p:spPr>
          <a:xfrm>
            <a:off x="3124200" y="6356350"/>
            <a:ext cx="2895600" cy="365125"/>
          </a:xfrm>
          <a:prstGeom prst="rect">
            <a:avLst/>
          </a:prstGeom>
        </p:spPr>
        <p:txBody>
          <a:bodyPr/>
          <a:lstStyle/>
          <a:p>
            <a:endParaRPr lang="sl-SI"/>
          </a:p>
        </p:txBody>
      </p:sp>
      <p:sp>
        <p:nvSpPr>
          <p:cNvPr id="5" name="Ograda številke diapozitiva 4"/>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274081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5.10.2014</a:t>
            </a:fld>
            <a:endParaRPr lang="sl-SI"/>
          </a:p>
        </p:txBody>
      </p:sp>
      <p:sp>
        <p:nvSpPr>
          <p:cNvPr id="3" name="Ograda noge 2"/>
          <p:cNvSpPr>
            <a:spLocks noGrp="1"/>
          </p:cNvSpPr>
          <p:nvPr>
            <p:ph type="ftr" sz="quarter" idx="11"/>
          </p:nvPr>
        </p:nvSpPr>
        <p:spPr>
          <a:xfrm>
            <a:off x="3124200" y="6356350"/>
            <a:ext cx="2895600" cy="365125"/>
          </a:xfrm>
          <a:prstGeom prst="rect">
            <a:avLst/>
          </a:prstGeom>
        </p:spPr>
        <p:txBody>
          <a:bodyPr/>
          <a:lstStyle/>
          <a:p>
            <a:endParaRPr lang="sl-SI"/>
          </a:p>
        </p:txBody>
      </p:sp>
      <p:sp>
        <p:nvSpPr>
          <p:cNvPr id="4" name="Ograda številke diapozitiva 3"/>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48905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5.10.2014</a:t>
            </a:fld>
            <a:endParaRPr lang="sl-SI"/>
          </a:p>
        </p:txBody>
      </p:sp>
      <p:sp>
        <p:nvSpPr>
          <p:cNvPr id="6" name="Ograda noge 5"/>
          <p:cNvSpPr>
            <a:spLocks noGrp="1"/>
          </p:cNvSpPr>
          <p:nvPr>
            <p:ph type="ftr" sz="quarter" idx="11"/>
          </p:nvPr>
        </p:nvSpPr>
        <p:spPr>
          <a:xfrm>
            <a:off x="3124200" y="6356350"/>
            <a:ext cx="2895600" cy="365125"/>
          </a:xfrm>
          <a:prstGeom prst="rect">
            <a:avLst/>
          </a:prstGeom>
        </p:spPr>
        <p:txBody>
          <a:bodyPr/>
          <a:lstStyle/>
          <a:p>
            <a:endParaRPr lang="sl-SI"/>
          </a:p>
        </p:txBody>
      </p:sp>
      <p:sp>
        <p:nvSpPr>
          <p:cNvPr id="7" name="Ograda številke diapozitiva 6"/>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73372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grada besedila 2"/>
          <p:cNvSpPr>
            <a:spLocks noGrp="1"/>
          </p:cNvSpPr>
          <p:nvPr>
            <p:ph type="body" idx="1"/>
          </p:nvPr>
        </p:nvSpPr>
        <p:spPr>
          <a:xfrm>
            <a:off x="0" y="116632"/>
            <a:ext cx="9144000" cy="6741368"/>
          </a:xfrm>
          <a:prstGeom prst="rect">
            <a:avLst/>
          </a:prstGeom>
        </p:spPr>
        <p:txBody>
          <a:bodyPr vert="horz" lIns="91440" tIns="45720" rIns="91440" bIns="45720" rtlCol="0">
            <a:normAutofit/>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pic>
        <p:nvPicPr>
          <p:cNvPr id="7" name="Picture 7" descr="slide01 copy"/>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userDrawn="1"/>
        </p:nvSpPr>
        <p:spPr bwMode="auto">
          <a:xfrm>
            <a:off x="1116013" y="274638"/>
            <a:ext cx="4443011"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rtl="0" eaLnBrk="1" hangingPunct="1"/>
            <a:r>
              <a:rPr lang="sl-SI" altLang="sl-SI" sz="3200" dirty="0">
                <a:solidFill>
                  <a:schemeClr val="bg1"/>
                </a:solidFill>
                <a:latin typeface="Fiba" pitchFamily="2" charset="0"/>
              </a:rPr>
              <a:t>Uradna košarkarska</a:t>
            </a:r>
          </a:p>
          <a:p>
            <a:pPr rtl="0" eaLnBrk="1" hangingPunct="1"/>
            <a:r>
              <a:rPr lang="sl-SI" altLang="sl-SI" sz="3200" dirty="0">
                <a:solidFill>
                  <a:schemeClr val="bg1"/>
                </a:solidFill>
                <a:latin typeface="Fiba" pitchFamily="2" charset="0"/>
              </a:rPr>
              <a:t>pravila </a:t>
            </a:r>
            <a:r>
              <a:rPr lang="de-DE" altLang="sl-SI" sz="3200" dirty="0">
                <a:solidFill>
                  <a:schemeClr val="bg1"/>
                </a:solidFill>
                <a:latin typeface="Fiba" pitchFamily="2" charset="0"/>
              </a:rPr>
              <a:t>20</a:t>
            </a:r>
            <a:r>
              <a:rPr lang="sl-SI" altLang="sl-SI" sz="3200" dirty="0" smtClean="0">
                <a:solidFill>
                  <a:schemeClr val="bg1"/>
                </a:solidFill>
                <a:latin typeface="Fiba" pitchFamily="2" charset="0"/>
              </a:rPr>
              <a:t>14</a:t>
            </a:r>
            <a:r>
              <a:rPr lang="sl-SI" altLang="sl-SI" sz="3200" baseline="0" dirty="0" smtClean="0">
                <a:solidFill>
                  <a:schemeClr val="bg1"/>
                </a:solidFill>
                <a:latin typeface="Fiba" pitchFamily="2" charset="0"/>
              </a:rPr>
              <a:t> - SPREMEMBE</a:t>
            </a:r>
            <a:endParaRPr lang="en-US" altLang="sl-SI" sz="3200" dirty="0">
              <a:solidFill>
                <a:schemeClr val="bg1"/>
              </a:solidFill>
              <a:latin typeface="Fiba" pitchFamily="2" charset="0"/>
            </a:endParaRPr>
          </a:p>
        </p:txBody>
      </p:sp>
      <p:sp>
        <p:nvSpPr>
          <p:cNvPr id="10" name="Text Box 8"/>
          <p:cNvSpPr txBox="1">
            <a:spLocks noChangeArrowheads="1"/>
          </p:cNvSpPr>
          <p:nvPr userDrawn="1"/>
        </p:nvSpPr>
        <p:spPr bwMode="auto">
          <a:xfrm>
            <a:off x="8388350" y="6467475"/>
            <a:ext cx="776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rtl="0" eaLnBrk="1" hangingPunct="1"/>
            <a:r>
              <a:rPr lang="sl-SI" altLang="sl-SI" sz="1200" dirty="0">
                <a:solidFill>
                  <a:schemeClr val="bg1"/>
                </a:solidFill>
                <a:latin typeface="Fiba" pitchFamily="2" charset="0"/>
              </a:rPr>
              <a:t>Stran</a:t>
            </a:r>
            <a:r>
              <a:rPr lang="de-DE" altLang="sl-SI" sz="1200" dirty="0">
                <a:solidFill>
                  <a:schemeClr val="bg1"/>
                </a:solidFill>
                <a:latin typeface="Fiba" pitchFamily="2" charset="0"/>
              </a:rPr>
              <a:t> </a:t>
            </a:r>
            <a:fld id="{86A587EE-61EB-476A-A3D4-BB9BC6A14E39}" type="slidenum">
              <a:rPr lang="en-US" altLang="sl-SI" sz="1200">
                <a:solidFill>
                  <a:schemeClr val="bg1"/>
                </a:solidFill>
                <a:latin typeface="Fiba" pitchFamily="2" charset="0"/>
              </a:rPr>
              <a:pPr rtl="0" eaLnBrk="1" hangingPunct="1"/>
              <a:t>‹#›</a:t>
            </a:fld>
            <a:endParaRPr lang="en-US" altLang="sl-SI" sz="1200" dirty="0">
              <a:solidFill>
                <a:schemeClr val="bg1"/>
              </a:solidFill>
              <a:latin typeface="Fiba" pitchFamily="2" charset="0"/>
            </a:endParaRPr>
          </a:p>
        </p:txBody>
      </p:sp>
    </p:spTree>
    <p:extLst>
      <p:ext uri="{BB962C8B-B14F-4D97-AF65-F5344CB8AC3E}">
        <p14:creationId xmlns:p14="http://schemas.microsoft.com/office/powerpoint/2010/main" val="10420663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5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95536" y="2636912"/>
            <a:ext cx="8134672" cy="2581016"/>
          </a:xfrm>
        </p:spPr>
        <p:txBody>
          <a:bodyPr/>
          <a:lstStyle/>
          <a:p>
            <a:r>
              <a:rPr lang="sl-SI" sz="5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Spremembe Uradnih košarkarskih pravil 2014 za </a:t>
            </a:r>
            <a:r>
              <a:rPr lang="sl-SI"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sodnike</a:t>
            </a:r>
            <a:endParaRPr lang="sl-SI"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14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95536" y="1719263"/>
            <a:ext cx="8208912"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Začetek in konec četrtine ali podaljška oz. tekme</a:t>
            </a:r>
            <a:endParaRPr lang="en-US" altLang="sl-SI" sz="2400" u="sng" dirty="0" smtClean="0">
              <a:solidFill>
                <a:schemeClr val="bg1"/>
              </a:solidFill>
            </a:endParaRPr>
          </a:p>
        </p:txBody>
      </p:sp>
      <p:sp>
        <p:nvSpPr>
          <p:cNvPr id="4" name="PoljeZBesedilom 3"/>
          <p:cNvSpPr txBox="1"/>
          <p:nvPr/>
        </p:nvSpPr>
        <p:spPr>
          <a:xfrm>
            <a:off x="395536" y="2564904"/>
            <a:ext cx="8352928" cy="2462213"/>
          </a:xfrm>
          <a:prstGeom prst="rect">
            <a:avLst/>
          </a:prstGeom>
          <a:noFill/>
        </p:spPr>
        <p:txBody>
          <a:bodyPr wrap="square" rtlCol="0">
            <a:spAutoFit/>
          </a:bodyPr>
          <a:lstStyle/>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Proti koncu tekme naredi A1 svojo 5 napako, zaradi česar mora zapustiti igrišče. Moštvo A lahko nadaljuje tekmo s samo 4 igralci, saj nima več na voljo namestnikov. Ker moštvo B vodi z več kot 15 točkami razlike, zahteva trener tega moštva (zaradi fair playa), da tudi njegovo moštvo nadaljuje tekmo s samo 4 igralci.</a:t>
            </a:r>
          </a:p>
          <a:p>
            <a:pPr algn="just"/>
            <a:endParaRPr lang="sl-SI" sz="800" dirty="0" smtClean="0">
              <a:latin typeface="Arial" panose="020B0604020202020204" pitchFamily="34" charset="0"/>
              <a:cs typeface="Arial" panose="020B0604020202020204" pitchFamily="34" charset="0"/>
            </a:endParaRPr>
          </a:p>
          <a:p>
            <a:pPr algn="just"/>
            <a:r>
              <a:rPr lang="sl-SI" b="1" dirty="0" smtClean="0">
                <a:latin typeface="Arial" panose="020B0604020202020204" pitchFamily="34" charset="0"/>
                <a:cs typeface="Arial" panose="020B0604020202020204" pitchFamily="34" charset="0"/>
              </a:rPr>
              <a:t>Tolmačenje: </a:t>
            </a:r>
            <a:r>
              <a:rPr lang="sl-SI" dirty="0" smtClean="0">
                <a:latin typeface="Arial" panose="020B0604020202020204" pitchFamily="34" charset="0"/>
                <a:cs typeface="Arial" panose="020B0604020202020204" pitchFamily="34" charset="0"/>
              </a:rPr>
              <a:t>Zahtevi trenerja moštva B po igranju z manj kot 5 igralci se ne ugodi. Dokler ima moštvo na voljo dovolj igralcev, sposobnih za igro, mora biti na igrišču 5 igralcev tega moštva.</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53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Sodniški met in izmenična posest</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539430"/>
          </a:xfrm>
          <a:prstGeom prst="rect">
            <a:avLst/>
          </a:prstGeom>
          <a:noFill/>
        </p:spPr>
        <p:txBody>
          <a:bodyPr wrap="square" rtlCol="0">
            <a:spAutoFit/>
          </a:bodyPr>
          <a:lstStyle/>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A1 skoči z žogo v zrak, kjer ga pravilno blokira B1. Nato oba igralca doskočita na tla tako, da imata eno ali obe roki trdno na žogi.</a:t>
            </a:r>
          </a:p>
          <a:p>
            <a:pPr algn="just"/>
            <a:r>
              <a:rPr lang="sl-SI" b="1" dirty="0" smtClean="0">
                <a:latin typeface="Arial" panose="020B0604020202020204" pitchFamily="34" charset="0"/>
                <a:cs typeface="Arial" panose="020B0604020202020204" pitchFamily="34" charset="0"/>
              </a:rPr>
              <a:t>Tolmačenje:</a:t>
            </a:r>
            <a:r>
              <a:rPr lang="sl-SI" dirty="0" smtClean="0">
                <a:latin typeface="Arial" panose="020B0604020202020204" pitchFamily="34" charset="0"/>
                <a:cs typeface="Arial" panose="020B0604020202020204" pitchFamily="34" charset="0"/>
              </a:rPr>
              <a:t> dosoditi je potrebno držano žogo.</a:t>
            </a:r>
          </a:p>
          <a:p>
            <a:pPr algn="just"/>
            <a:endParaRPr lang="sl-SI" dirty="0" smtClean="0">
              <a:effectLst>
                <a:outerShdw blurRad="38100" dist="38100" dir="2700000" algn="tl">
                  <a:srgbClr val="FFFFFF"/>
                </a:outerShdw>
              </a:effectLst>
              <a:latin typeface="Arial" panose="020B0604020202020204" pitchFamily="34" charset="0"/>
              <a:cs typeface="Arial" panose="020B0604020202020204" pitchFamily="34" charset="0"/>
            </a:endParaRPr>
          </a:p>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A1 in B1, ki sta v zraku, trdno držita svoji roki na žogi. Ob doskoku na tla doskoči A1 tako, da ima </a:t>
            </a:r>
            <a:r>
              <a:rPr lang="sl-SI" dirty="0" smtClean="0">
                <a:solidFill>
                  <a:srgbClr val="FF0000"/>
                </a:solidFill>
                <a:latin typeface="Arial" panose="020B0604020202020204" pitchFamily="34" charset="0"/>
                <a:cs typeface="Arial" panose="020B0604020202020204" pitchFamily="34" charset="0"/>
              </a:rPr>
              <a:t>eno nogo na mejni črti igrišča</a:t>
            </a:r>
            <a:r>
              <a:rPr lang="sl-SI" dirty="0" smtClean="0">
                <a:latin typeface="Arial" panose="020B0604020202020204" pitchFamily="34" charset="0"/>
                <a:cs typeface="Arial" panose="020B0604020202020204" pitchFamily="34" charset="0"/>
              </a:rPr>
              <a:t>.</a:t>
            </a:r>
          </a:p>
          <a:p>
            <a:pPr algn="just"/>
            <a:r>
              <a:rPr lang="sl-SI" b="1" dirty="0" smtClean="0">
                <a:latin typeface="Arial" panose="020B0604020202020204" pitchFamily="34" charset="0"/>
                <a:cs typeface="Arial" panose="020B0604020202020204" pitchFamily="34" charset="0"/>
              </a:rPr>
              <a:t>Tolmačenje:</a:t>
            </a:r>
            <a:r>
              <a:rPr lang="sl-SI" dirty="0" smtClean="0">
                <a:latin typeface="Arial" panose="020B0604020202020204" pitchFamily="34" charset="0"/>
                <a:cs typeface="Arial" panose="020B0604020202020204" pitchFamily="34" charset="0"/>
              </a:rPr>
              <a:t> dosoditi je potrebno </a:t>
            </a:r>
            <a:r>
              <a:rPr lang="sl-SI" b="1" dirty="0" smtClean="0">
                <a:solidFill>
                  <a:srgbClr val="FF0000"/>
                </a:solidFill>
                <a:latin typeface="Arial" panose="020B0604020202020204" pitchFamily="34" charset="0"/>
                <a:cs typeface="Arial" panose="020B0604020202020204" pitchFamily="34" charset="0"/>
              </a:rPr>
              <a:t>držano žogo</a:t>
            </a:r>
            <a:r>
              <a:rPr lang="sl-SI" dirty="0" smtClean="0">
                <a:latin typeface="Arial" panose="020B0604020202020204" pitchFamily="34" charset="0"/>
                <a:cs typeface="Arial" panose="020B0604020202020204" pitchFamily="34" charset="0"/>
              </a:rPr>
              <a:t>.</a:t>
            </a:r>
          </a:p>
          <a:p>
            <a:pPr algn="just"/>
            <a:endParaRPr lang="sl-SI" dirty="0" smtClean="0">
              <a:effectLst>
                <a:outerShdw blurRad="38100" dist="38100" dir="2700000" algn="tl">
                  <a:srgbClr val="FFFFFF"/>
                </a:outerShdw>
              </a:effectLst>
              <a:latin typeface="Arial" panose="020B0604020202020204" pitchFamily="34" charset="0"/>
              <a:cs typeface="Arial" panose="020B0604020202020204" pitchFamily="34" charset="0"/>
            </a:endParaRPr>
          </a:p>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A1 skoči z žogo iz svojega prednjega polja, nakar ga pravilno blokira B1. Nato oba igralca doskočita na tla tako, da imata eno ali obe roki trdno na žogi. Pri tem A1 doskoči tako, da se </a:t>
            </a:r>
            <a:r>
              <a:rPr lang="sl-SI" dirty="0" smtClean="0">
                <a:solidFill>
                  <a:srgbClr val="FF0000"/>
                </a:solidFill>
                <a:latin typeface="Arial" panose="020B0604020202020204" pitchFamily="34" charset="0"/>
                <a:cs typeface="Arial" panose="020B0604020202020204" pitchFamily="34" charset="0"/>
              </a:rPr>
              <a:t>z eno nogo dotika svojega zadnjega polja</a:t>
            </a:r>
            <a:r>
              <a:rPr lang="sl-SI" dirty="0" smtClean="0">
                <a:latin typeface="Arial" panose="020B0604020202020204" pitchFamily="34" charset="0"/>
                <a:cs typeface="Arial" panose="020B0604020202020204" pitchFamily="34" charset="0"/>
              </a:rPr>
              <a:t>.</a:t>
            </a:r>
          </a:p>
          <a:p>
            <a:pPr algn="just"/>
            <a:r>
              <a:rPr lang="sl-SI" b="1" dirty="0" smtClean="0">
                <a:latin typeface="Arial" panose="020B0604020202020204" pitchFamily="34" charset="0"/>
                <a:cs typeface="Arial" panose="020B0604020202020204" pitchFamily="34" charset="0"/>
              </a:rPr>
              <a:t>Tolmačenje:</a:t>
            </a:r>
            <a:r>
              <a:rPr lang="sl-SI" dirty="0" smtClean="0">
                <a:latin typeface="Arial" panose="020B0604020202020204" pitchFamily="34" charset="0"/>
                <a:cs typeface="Arial" panose="020B0604020202020204" pitchFamily="34" charset="0"/>
              </a:rPr>
              <a:t> dosoditi je potrebno </a:t>
            </a:r>
            <a:r>
              <a:rPr lang="sl-SI" b="1" dirty="0" smtClean="0">
                <a:solidFill>
                  <a:srgbClr val="FF0000"/>
                </a:solidFill>
                <a:latin typeface="Arial" panose="020B0604020202020204" pitchFamily="34" charset="0"/>
                <a:cs typeface="Arial" panose="020B0604020202020204" pitchFamily="34" charset="0"/>
              </a:rPr>
              <a:t>držano žogo</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27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Sodniški met in izmenična posest</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323439"/>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ima žogo v rokah in se giblje proti košu, da bo dosegel zadetek. V tem trenutku B1 položi svoji roki trdno na žogo, nakar naredi A1 več korakov kot je dovoljeno v skladu s pravilom korakanja z žogo</a:t>
            </a:r>
            <a:r>
              <a:rPr lang="sl-SI" dirty="0" smtClean="0">
                <a:latin typeface="Arial" panose="020B0604020202020204" pitchFamily="34" charset="0"/>
                <a:cs typeface="Arial" panose="020B0604020202020204" pitchFamily="34" charset="0"/>
              </a:rPr>
              <a:t>.</a:t>
            </a:r>
          </a:p>
          <a:p>
            <a:endParaRPr lang="sl-SI" sz="800" dirty="0">
              <a:latin typeface="Arial" panose="020B0604020202020204" pitchFamily="34" charset="0"/>
              <a:cs typeface="Arial" panose="020B0604020202020204" pitchFamily="34" charset="0"/>
            </a:endParaRPr>
          </a:p>
          <a:p>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dosoditi je potrebno držano žogo</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753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Zadetek: njegova vrednost</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262432"/>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Vrednost zadetka iz igre se določi </a:t>
            </a:r>
            <a:r>
              <a:rPr lang="sl-SI" b="1" dirty="0">
                <a:solidFill>
                  <a:srgbClr val="FF0000"/>
                </a:solidFill>
                <a:latin typeface="Arial" panose="020B0604020202020204" pitchFamily="34" charset="0"/>
                <a:cs typeface="Arial" panose="020B0604020202020204" pitchFamily="34" charset="0"/>
              </a:rPr>
              <a:t>glede na mesto na igrišču, od koder je </a:t>
            </a:r>
            <a:r>
              <a:rPr lang="sl-SI" b="1" dirty="0" smtClean="0">
                <a:solidFill>
                  <a:srgbClr val="FF0000"/>
                </a:solidFill>
                <a:latin typeface="Arial" panose="020B0604020202020204" pitchFamily="34" charset="0"/>
                <a:cs typeface="Arial" panose="020B0604020202020204" pitchFamily="34" charset="0"/>
              </a:rPr>
              <a:t>bil izveden </a:t>
            </a:r>
            <a:r>
              <a:rPr lang="sl-SI" b="1" dirty="0">
                <a:solidFill>
                  <a:srgbClr val="FF0000"/>
                </a:solidFill>
                <a:latin typeface="Arial" panose="020B0604020202020204" pitchFamily="34" charset="0"/>
                <a:cs typeface="Arial" panose="020B0604020202020204" pitchFamily="34" charset="0"/>
              </a:rPr>
              <a:t>met na koš</a:t>
            </a:r>
            <a:r>
              <a:rPr lang="sl-SI" dirty="0">
                <a:latin typeface="Arial" panose="020B0604020202020204" pitchFamily="34" charset="0"/>
                <a:cs typeface="Arial" panose="020B0604020202020204" pitchFamily="34" charset="0"/>
              </a:rPr>
              <a:t>. Koš, dosežen iz polja za </a:t>
            </a:r>
            <a:r>
              <a:rPr lang="sl-SI" dirty="0" smtClean="0">
                <a:latin typeface="Arial" panose="020B0604020202020204" pitchFamily="34" charset="0"/>
                <a:cs typeface="Arial" panose="020B0604020202020204" pitchFamily="34" charset="0"/>
              </a:rPr>
              <a:t>2 </a:t>
            </a:r>
            <a:r>
              <a:rPr lang="sl-SI" dirty="0">
                <a:latin typeface="Arial" panose="020B0604020202020204" pitchFamily="34" charset="0"/>
                <a:cs typeface="Arial" panose="020B0604020202020204" pitchFamily="34" charset="0"/>
              </a:rPr>
              <a:t>točki, šteje 2 točki, koš, dosežen iz polja za 3 točke, šteje 3 točke</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vrgel na koš iz polja za 3 točke. V dvigajočem delu krivulje se je žoge pravilno dotaknil:</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napadalec</a:t>
            </a:r>
            <a:r>
              <a:rPr lang="sl-SI" dirty="0">
                <a:latin typeface="Arial" panose="020B0604020202020204" pitchFamily="34" charset="0"/>
                <a:cs typeface="Arial" panose="020B0604020202020204" pitchFamily="34" charset="0"/>
              </a:rPr>
              <a:t>,</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obrambni </a:t>
            </a:r>
            <a:r>
              <a:rPr lang="sl-SI" dirty="0">
                <a:latin typeface="Arial" panose="020B0604020202020204" pitchFamily="34" charset="0"/>
                <a:cs typeface="Arial" panose="020B0604020202020204" pitchFamily="34" charset="0"/>
              </a:rPr>
              <a:t>igralec,</a:t>
            </a:r>
          </a:p>
          <a:p>
            <a:pPr algn="just"/>
            <a:r>
              <a:rPr lang="sl-SI" dirty="0">
                <a:latin typeface="Arial" panose="020B0604020202020204" pitchFamily="34" charset="0"/>
                <a:cs typeface="Arial" panose="020B0604020202020204" pitchFamily="34" charset="0"/>
              </a:rPr>
              <a:t>ki stoji v polju za 2 točki moštva A. Žoga nadaljuje let in pade v koš</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 obeh primerih se moštvu A priznajo 3 točke, saj je bil met A1 izveden iz polja za 3 </a:t>
            </a:r>
            <a:r>
              <a:rPr lang="sl-SI" dirty="0" smtClean="0">
                <a:latin typeface="Arial" panose="020B0604020202020204" pitchFamily="34" charset="0"/>
                <a:cs typeface="Arial" panose="020B0604020202020204" pitchFamily="34" charset="0"/>
              </a:rPr>
              <a:t>točke.</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36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Vračanje žoge v igro</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262432"/>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na voljo vračanje žoge v igro </a:t>
            </a:r>
            <a:r>
              <a:rPr lang="sl-SI" dirty="0">
                <a:solidFill>
                  <a:srgbClr val="FF0000"/>
                </a:solidFill>
                <a:latin typeface="Arial" panose="020B0604020202020204" pitchFamily="34" charset="0"/>
                <a:cs typeface="Arial" panose="020B0604020202020204" pitchFamily="34" charset="0"/>
              </a:rPr>
              <a:t>na bočni črti blizu sredinske črte </a:t>
            </a:r>
            <a:r>
              <a:rPr lang="sl-SI" dirty="0">
                <a:latin typeface="Arial" panose="020B0604020202020204" pitchFamily="34" charset="0"/>
                <a:cs typeface="Arial" panose="020B0604020202020204" pitchFamily="34" charset="0"/>
              </a:rPr>
              <a:t>in sicer:</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V svojem zadnjem polju, kjer lahko žogo poda na katerikoli del igrišča.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V svojem prednjem polju, kjer lahko žogo poda samo v svoje prednje polje.</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V začetku 2 četrtine na sredini igrišča nasproti zapisnikarske mize, kjer lahko žogo poda na katerikoli del igrišča.</a:t>
            </a:r>
          </a:p>
          <a:p>
            <a:pPr algn="just"/>
            <a:r>
              <a:rPr lang="sl-SI" dirty="0">
                <a:latin typeface="Arial" panose="020B0604020202020204" pitchFamily="34" charset="0"/>
                <a:cs typeface="Arial" panose="020B0604020202020204" pitchFamily="34" charset="0"/>
              </a:rPr>
              <a:t>Ko A1 dobi žogo na voljo, naredi en korak vstran tako, da spremeni svoj položaj glede na svoje prednje ali zadnje polje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 vseh primerih A1 </a:t>
            </a:r>
            <a:r>
              <a:rPr lang="sl-SI" dirty="0">
                <a:solidFill>
                  <a:srgbClr val="FF0000"/>
                </a:solidFill>
                <a:latin typeface="Arial" panose="020B0604020202020204" pitchFamily="34" charset="0"/>
                <a:cs typeface="Arial" panose="020B0604020202020204" pitchFamily="34" charset="0"/>
              </a:rPr>
              <a:t>ohrani pravico</a:t>
            </a:r>
            <a:r>
              <a:rPr lang="sl-SI" dirty="0">
                <a:latin typeface="Arial" panose="020B0604020202020204" pitchFamily="34" charset="0"/>
                <a:cs typeface="Arial" panose="020B0604020202020204" pitchFamily="34" charset="0"/>
              </a:rPr>
              <a:t>, da poda žogo v svoje prednje ali zadnje polje, </a:t>
            </a:r>
            <a:r>
              <a:rPr lang="sl-SI" dirty="0">
                <a:solidFill>
                  <a:srgbClr val="FF0000"/>
                </a:solidFill>
                <a:latin typeface="Arial" panose="020B0604020202020204" pitchFamily="34" charset="0"/>
                <a:cs typeface="Arial" panose="020B0604020202020204" pitchFamily="34" charset="0"/>
              </a:rPr>
              <a:t>kot jo je imel na začetku vračanja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515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Minuta odmora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585323"/>
          </a:xfrm>
          <a:prstGeom prst="rect">
            <a:avLst/>
          </a:prstGeom>
          <a:noFill/>
        </p:spPr>
        <p:txBody>
          <a:bodyPr wrap="square" rtlCol="0">
            <a:spAutoFit/>
          </a:bodyPr>
          <a:lstStyle/>
          <a:p>
            <a:r>
              <a:rPr lang="sl-SI" dirty="0">
                <a:latin typeface="Arial" panose="020B0604020202020204" pitchFamily="34" charset="0"/>
                <a:cs typeface="Arial" panose="020B0604020202020204" pitchFamily="34" charset="0"/>
              </a:rPr>
              <a:t>Vsako moštvo ima na voljo:</a:t>
            </a:r>
          </a:p>
          <a:p>
            <a:pPr marL="742950" lvl="1" indent="-285750">
              <a:buFont typeface="Wingdings" panose="05000000000000000000" pitchFamily="2" charset="2"/>
              <a:buChar char="§"/>
            </a:pPr>
            <a:r>
              <a:rPr lang="sl-SI" dirty="0">
                <a:latin typeface="Arial" panose="020B0604020202020204" pitchFamily="34" charset="0"/>
                <a:cs typeface="Arial" panose="020B0604020202020204" pitchFamily="34" charset="0"/>
              </a:rPr>
              <a:t>2 minuti odmora v prvem </a:t>
            </a:r>
            <a:r>
              <a:rPr lang="sl-SI" dirty="0" smtClean="0">
                <a:latin typeface="Arial" panose="020B0604020202020204" pitchFamily="34" charset="0"/>
                <a:cs typeface="Arial" panose="020B0604020202020204" pitchFamily="34" charset="0"/>
              </a:rPr>
              <a:t>polčasu, </a:t>
            </a:r>
            <a:endParaRPr lang="sl-SI"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sl-SI" dirty="0">
                <a:latin typeface="Arial" panose="020B0604020202020204" pitchFamily="34" charset="0"/>
                <a:cs typeface="Arial" panose="020B0604020202020204" pitchFamily="34" charset="0"/>
              </a:rPr>
              <a:t>3 minute odmora v drugem polčasu, </a:t>
            </a:r>
            <a:r>
              <a:rPr lang="sl-SI" b="1" dirty="0">
                <a:solidFill>
                  <a:srgbClr val="FF0000"/>
                </a:solidFill>
                <a:latin typeface="Arial" panose="020B0604020202020204" pitchFamily="34" charset="0"/>
                <a:cs typeface="Arial" panose="020B0604020202020204" pitchFamily="34" charset="0"/>
              </a:rPr>
              <a:t>od katerih se največ 2 lahko porabita v zadnjih 2 minutah drugega </a:t>
            </a:r>
            <a:r>
              <a:rPr lang="sl-SI" b="1" dirty="0" smtClean="0">
                <a:solidFill>
                  <a:srgbClr val="FF0000"/>
                </a:solidFill>
                <a:latin typeface="Arial" panose="020B0604020202020204" pitchFamily="34" charset="0"/>
                <a:cs typeface="Arial" panose="020B0604020202020204" pitchFamily="34" charset="0"/>
              </a:rPr>
              <a:t>polčasa</a:t>
            </a:r>
            <a:r>
              <a:rPr lang="sl-SI" dirty="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r>
              <a:rPr lang="sl-SI" dirty="0">
                <a:latin typeface="Arial" panose="020B0604020202020204" pitchFamily="34" charset="0"/>
                <a:cs typeface="Arial" panose="020B0604020202020204" pitchFamily="34" charset="0"/>
              </a:rPr>
              <a:t>1 minuto odmora v vsakem podaljšku</a:t>
            </a:r>
            <a:r>
              <a:rPr lang="sl-SI" dirty="0" smtClean="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endParaRPr lang="sl-SI" dirty="0">
              <a:latin typeface="Arial" panose="020B0604020202020204" pitchFamily="34" charset="0"/>
              <a:cs typeface="Arial" panose="020B0604020202020204" pitchFamily="34" charset="0"/>
            </a:endParaRPr>
          </a:p>
          <a:p>
            <a:pPr algn="just"/>
            <a:r>
              <a:rPr lang="sl-SI" b="1" dirty="0" smtClean="0">
                <a:latin typeface="Arial" panose="020B0604020202020204" pitchFamily="34" charset="0"/>
                <a:cs typeface="Arial" panose="020B0604020202020204" pitchFamily="34" charset="0"/>
              </a:rPr>
              <a:t>Torej, če </a:t>
            </a:r>
            <a:r>
              <a:rPr lang="sl-SI" b="1" dirty="0">
                <a:latin typeface="Arial" panose="020B0604020202020204" pitchFamily="34" charset="0"/>
                <a:cs typeface="Arial" panose="020B0604020202020204" pitchFamily="34" charset="0"/>
              </a:rPr>
              <a:t>moštvo pred začetkom zadnjih dveh minut v četrti četrtini ne vzame niti ene minute odmora v drugem polčasu, zapisnikar čez prvi prazen kvadrat za drugi polčas potegne vzporedni (vodoravni) črti.</a:t>
            </a:r>
          </a:p>
        </p:txBody>
      </p:sp>
    </p:spTree>
    <p:extLst>
      <p:ext uri="{BB962C8B-B14F-4D97-AF65-F5344CB8AC3E}">
        <p14:creationId xmlns:p14="http://schemas.microsoft.com/office/powerpoint/2010/main" val="49394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Minuta odmora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431435"/>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Med igro, ko ura za merjenje igralnega časa v četrti četrtini kaže 2:09, trener moštva A zahteva svojo prvo minuto odmora v drugem polčasu. Ko ura za merjenje igralnega časa kaže 1:58 pade žoga izven igrišča in uro za merjenje igralnega časa se zaustavi. Moštvu A se sedaj odobri minuto odmora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zapisnikar čez prvi prazen kvadrat za drugi polčas pri moštvu A potegne vzporedni (vodoravni) črti, saj je bila minuta odmora odobrena ob 1:58 v četrti četrtini. Odobrena minuta odmora se vpiše v drugi kvadratek moštva A, tako da moštvu A ostane na voljo le še ena minuta odmora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40" t="8067" r="20643" b="13793"/>
          <a:stretch/>
        </p:blipFill>
        <p:spPr bwMode="auto">
          <a:xfrm>
            <a:off x="6427104" y="4725144"/>
            <a:ext cx="1944216" cy="163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658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Vodenje žoge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877437"/>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vodi žogo, nakar se zaustavi.</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A1 izgubi ravnotežje in se z žogo, ki jo drži z obema rokama, enkrat ali dvakrat dotakne tal, ne da bi ob tem premaknil stojno nogo.</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A1 si podaja žogo iz ene roke v drugo, ne da bi pri tem premaknil stojno nogo</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 obeh primerih dovoljena akcija, saj A1 ni premaknil stojne noge</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804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Vodenje žoge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877437"/>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začne vodenje žoge tako da: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Vrže žogo preko svojega nasprotnika.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Vrže žogo nekaj metrov pred sebe.</a:t>
            </a:r>
          </a:p>
          <a:p>
            <a:pPr algn="just"/>
            <a:r>
              <a:rPr lang="sl-SI" dirty="0">
                <a:latin typeface="Arial" panose="020B0604020202020204" pitchFamily="34" charset="0"/>
                <a:cs typeface="Arial" panose="020B0604020202020204" pitchFamily="34" charset="0"/>
              </a:rPr>
              <a:t>Žoga se dotakne igrišča, nakar A1 nadaljuje z vodenjem žoge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 obeh primerih dovoljena akcija, saj se je žoga dotaknila igrišča preden se je A1 ponovno dotaknil žoge</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19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8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262432"/>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Štetje 8 sekund se nadaljuje, kadar ima isto moštvo, ki je prej imelo v posesti žogo, na voljo žogo, da jo vrne v igro na sredini igrišča nasproti zapisnikarske mize ali v svojem zadnjem polju</a:t>
            </a:r>
            <a:r>
              <a:rPr lang="sl-SI" dirty="0" smtClean="0">
                <a:latin typeface="Arial" panose="020B0604020202020204" pitchFamily="34" charset="0"/>
                <a:cs typeface="Arial" panose="020B0604020202020204" pitchFamily="34" charset="0"/>
              </a:rPr>
              <a:t>.</a:t>
            </a:r>
          </a:p>
          <a:p>
            <a:pPr algn="just"/>
            <a:endParaRPr lang="sl-SI" dirty="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že 4 sekunde vodi žogo v svojem zadnjem polju, ko pride do pretepa. A7 in B9 sta izključena, ker sta vstopila na igrišče. Kazni za enaki napaki se izničita, tekma se nadaljuje z vračanjem žoge v igro A2 na sredini igrišča nasproti zapisnikarske mize. A2 poda žogo A3, ki stoji v svojem zadnjem polju</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Moštvo A ima na voljo </a:t>
            </a:r>
            <a:r>
              <a:rPr lang="sl-SI" dirty="0">
                <a:solidFill>
                  <a:srgbClr val="FF0000"/>
                </a:solidFill>
                <a:latin typeface="Arial" panose="020B0604020202020204" pitchFamily="34" charset="0"/>
                <a:cs typeface="Arial" panose="020B0604020202020204" pitchFamily="34" charset="0"/>
              </a:rPr>
              <a:t>še 4 sekunde</a:t>
            </a:r>
            <a:r>
              <a:rPr lang="sl-SI" dirty="0">
                <a:latin typeface="Arial" panose="020B0604020202020204" pitchFamily="34" charset="0"/>
                <a:cs typeface="Arial" panose="020B0604020202020204" pitchFamily="34" charset="0"/>
              </a:rPr>
              <a:t>, da prenese žogo v svoje prednje polje</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05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rtl="0" eaLnBrk="1" hangingPunct="1"/>
            <a:r>
              <a:rPr lang="sl-SI" altLang="sl-SI" sz="2400" u="sng" dirty="0" smtClean="0">
                <a:solidFill>
                  <a:schemeClr val="bg1"/>
                </a:solidFill>
              </a:rPr>
              <a:t>Številke igralcev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348880"/>
            <a:ext cx="8352928" cy="369332"/>
          </a:xfrm>
          <a:prstGeom prst="rect">
            <a:avLst/>
          </a:prstGeom>
          <a:noFill/>
        </p:spPr>
        <p:txBody>
          <a:bodyPr wrap="square" rtlCol="0">
            <a:spAutoFit/>
          </a:bodyPr>
          <a:lstStyle/>
          <a:p>
            <a:pPr marL="0" lvl="2" algn="just">
              <a:spcBef>
                <a:spcPct val="20000"/>
              </a:spcBef>
              <a:defRPr/>
            </a:pPr>
            <a:r>
              <a:rPr lang="sl-SI" dirty="0">
                <a:latin typeface="Arial" panose="020B0604020202020204" pitchFamily="34" charset="0"/>
                <a:cs typeface="Arial" panose="020B0604020202020204" pitchFamily="34" charset="0"/>
              </a:rPr>
              <a:t>Igralci lahko sedaj na dresih uporabljajo </a:t>
            </a:r>
            <a:r>
              <a:rPr lang="sl-SI" dirty="0" smtClean="0">
                <a:latin typeface="Arial" panose="020B0604020202020204" pitchFamily="34" charset="0"/>
                <a:cs typeface="Arial" panose="020B0604020202020204" pitchFamily="34" charset="0"/>
              </a:rPr>
              <a:t>številke 0, 00, od 1 do 99:</a:t>
            </a:r>
            <a:endParaRPr lang="sl-SI"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87" r="50000" b="5999"/>
          <a:stretch/>
        </p:blipFill>
        <p:spPr bwMode="auto">
          <a:xfrm>
            <a:off x="2483768" y="2741899"/>
            <a:ext cx="3744416" cy="33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732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585323"/>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Ko se </a:t>
            </a:r>
            <a:r>
              <a:rPr lang="sl-SI" b="1" u="sng" dirty="0">
                <a:solidFill>
                  <a:srgbClr val="FF0000"/>
                </a:solidFill>
                <a:latin typeface="Arial" panose="020B0604020202020204" pitchFamily="34" charset="0"/>
                <a:cs typeface="Arial" panose="020B0604020202020204" pitchFamily="34" charset="0"/>
              </a:rPr>
              <a:t>žoga dotakne obroča nasprotnikovega koša</a:t>
            </a:r>
            <a:r>
              <a:rPr lang="sl-SI" dirty="0">
                <a:latin typeface="Arial" panose="020B0604020202020204" pitchFamily="34" charset="0"/>
                <a:cs typeface="Arial" panose="020B0604020202020204" pitchFamily="34" charset="0"/>
              </a:rPr>
              <a:t>, se uro za merjenje dolžine napada preklopi na:</a:t>
            </a:r>
          </a:p>
          <a:p>
            <a:pPr marL="800100" lvl="1" indent="-342900">
              <a:buFont typeface="+mj-lt"/>
              <a:buAutoNum type="alphaLcParenR"/>
            </a:pPr>
            <a:r>
              <a:rPr lang="sl-SI" dirty="0">
                <a:latin typeface="Arial" panose="020B0604020202020204" pitchFamily="34" charset="0"/>
                <a:cs typeface="Arial" panose="020B0604020202020204" pitchFamily="34" charset="0"/>
              </a:rPr>
              <a:t>24 sekund, če pride nasprotno moštvo do posesti </a:t>
            </a:r>
            <a:r>
              <a:rPr lang="sl-SI" dirty="0" smtClean="0">
                <a:latin typeface="Arial" panose="020B0604020202020204" pitchFamily="34" charset="0"/>
                <a:cs typeface="Arial" panose="020B0604020202020204" pitchFamily="34" charset="0"/>
              </a:rPr>
              <a:t>žoge,</a:t>
            </a:r>
            <a:endParaRPr lang="sl-SI"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b="1" dirty="0">
                <a:solidFill>
                  <a:srgbClr val="FF0000"/>
                </a:solidFill>
                <a:latin typeface="Arial" panose="020B0604020202020204" pitchFamily="34" charset="0"/>
                <a:cs typeface="Arial" panose="020B0604020202020204" pitchFamily="34" charset="0"/>
              </a:rPr>
              <a:t>14 sekund, ko ponovno pride do posesti žoge moštvo, ki jo je imelo v posesti preden se je žoga dotaknila </a:t>
            </a:r>
            <a:r>
              <a:rPr lang="sl-SI" b="1" dirty="0" smtClean="0">
                <a:solidFill>
                  <a:srgbClr val="FF0000"/>
                </a:solidFill>
                <a:latin typeface="Arial" panose="020B0604020202020204" pitchFamily="34" charset="0"/>
                <a:cs typeface="Arial" panose="020B0604020202020204" pitchFamily="34" charset="0"/>
              </a:rPr>
              <a:t>obroča</a:t>
            </a:r>
            <a:r>
              <a:rPr lang="sl-SI" dirty="0" smtClean="0">
                <a:latin typeface="Arial" panose="020B0604020202020204" pitchFamily="34" charset="0"/>
                <a:cs typeface="Arial" panose="020B0604020202020204" pitchFamily="34" charset="0"/>
              </a:rPr>
              <a:t>.</a:t>
            </a:r>
          </a:p>
          <a:p>
            <a:pPr marL="800100" lvl="1" indent="-342900">
              <a:buFont typeface="+mj-lt"/>
              <a:buAutoNum type="alphaLcParenR"/>
            </a:pPr>
            <a:endParaRPr lang="sl-SI" dirty="0" smtClean="0">
              <a:latin typeface="Arial" panose="020B0604020202020204" pitchFamily="34" charset="0"/>
              <a:cs typeface="Arial" panose="020B0604020202020204" pitchFamily="34" charset="0"/>
            </a:endParaRPr>
          </a:p>
          <a:p>
            <a:pPr algn="just"/>
            <a:r>
              <a:rPr lang="sl-SI" dirty="0" smtClean="0">
                <a:latin typeface="Arial" panose="020B0604020202020204" pitchFamily="34" charset="0"/>
                <a:cs typeface="Arial" panose="020B0604020202020204" pitchFamily="34" charset="0"/>
              </a:rPr>
              <a:t>Kadarkoli sodnik zaustavi igro zaradi napake ali prekrška, ki ga je storilo moštvo, ki je bilo v posesti žoge in </a:t>
            </a:r>
            <a:r>
              <a:rPr lang="sl-SI" b="1" dirty="0" smtClean="0">
                <a:solidFill>
                  <a:srgbClr val="FF0000"/>
                </a:solidFill>
                <a:latin typeface="Arial" panose="020B0604020202020204" pitchFamily="34" charset="0"/>
                <a:cs typeface="Arial" panose="020B0604020202020204" pitchFamily="34" charset="0"/>
              </a:rPr>
              <a:t>bo vračanje žoge v igro dodeljeno nasprotnemu moštvu</a:t>
            </a:r>
            <a:r>
              <a:rPr lang="sl-SI" dirty="0" smtClean="0">
                <a:latin typeface="Arial" panose="020B0604020202020204" pitchFamily="34" charset="0"/>
                <a:cs typeface="Arial" panose="020B0604020202020204" pitchFamily="34" charset="0"/>
              </a:rPr>
              <a:t>, se uro za merjenje dolžine napada preklopi na </a:t>
            </a:r>
            <a:r>
              <a:rPr lang="sl-SI" b="1" dirty="0" smtClean="0">
                <a:solidFill>
                  <a:srgbClr val="FF0000"/>
                </a:solidFill>
                <a:latin typeface="Arial" panose="020B0604020202020204" pitchFamily="34" charset="0"/>
                <a:cs typeface="Arial" panose="020B0604020202020204" pitchFamily="34" charset="0"/>
              </a:rPr>
              <a:t>24 sekund</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41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308324"/>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Ko je </a:t>
            </a:r>
            <a:r>
              <a:rPr lang="sl-SI" b="1" u="sng" dirty="0">
                <a:solidFill>
                  <a:srgbClr val="FF0000"/>
                </a:solidFill>
                <a:latin typeface="Arial" panose="020B0604020202020204" pitchFamily="34" charset="0"/>
                <a:cs typeface="Arial" panose="020B0604020202020204" pitchFamily="34" charset="0"/>
              </a:rPr>
              <a:t>izveden met na koš iz igre in je nato dosojena osebna napaka v obrambi</a:t>
            </a:r>
            <a:r>
              <a:rPr lang="sl-SI" dirty="0">
                <a:latin typeface="Arial" panose="020B0604020202020204" pitchFamily="34" charset="0"/>
                <a:cs typeface="Arial" panose="020B0604020202020204" pitchFamily="34" charset="0"/>
              </a:rPr>
              <a:t>, mora biti ura za merjenje dolžine napada preklopljena takole:</a:t>
            </a:r>
          </a:p>
          <a:p>
            <a:pPr marL="742950" lvl="1" indent="-285750" algn="just">
              <a:buFont typeface="Wingdings" panose="05000000000000000000" pitchFamily="2" charset="2"/>
              <a:buChar char="§"/>
            </a:pPr>
            <a:r>
              <a:rPr lang="sl-SI" dirty="0">
                <a:latin typeface="Arial" panose="020B0604020202020204" pitchFamily="34" charset="0"/>
                <a:cs typeface="Arial" panose="020B0604020202020204" pitchFamily="34" charset="0"/>
              </a:rPr>
              <a:t>če je v trenutku, ko je bila igra zaustavljena, na uri za merjenje dolžine napada preostalo 14 sekund ali več, </a:t>
            </a:r>
            <a:r>
              <a:rPr lang="sl-SI" dirty="0">
                <a:solidFill>
                  <a:srgbClr val="FF0000"/>
                </a:solidFill>
                <a:latin typeface="Arial" panose="020B0604020202020204" pitchFamily="34" charset="0"/>
                <a:cs typeface="Arial" panose="020B0604020202020204" pitchFamily="34" charset="0"/>
              </a:rPr>
              <a:t>se uro </a:t>
            </a:r>
            <a:r>
              <a:rPr lang="sl-SI" dirty="0">
                <a:latin typeface="Arial" panose="020B0604020202020204" pitchFamily="34" charset="0"/>
                <a:cs typeface="Arial" panose="020B0604020202020204" pitchFamily="34" charset="0"/>
              </a:rPr>
              <a:t>za merjenje dolžine napada </a:t>
            </a:r>
            <a:r>
              <a:rPr lang="sl-SI" dirty="0">
                <a:solidFill>
                  <a:srgbClr val="FF0000"/>
                </a:solidFill>
                <a:latin typeface="Arial" panose="020B0604020202020204" pitchFamily="34" charset="0"/>
                <a:cs typeface="Arial" panose="020B0604020202020204" pitchFamily="34" charset="0"/>
              </a:rPr>
              <a:t>ne preklopi ampak nadaljuje z odštevanjem tam, kjer je bila zaustavljena</a:t>
            </a:r>
            <a:r>
              <a:rPr lang="sl-SI" dirty="0">
                <a:latin typeface="Arial" panose="020B0604020202020204" pitchFamily="34" charset="0"/>
                <a:cs typeface="Arial" panose="020B0604020202020204" pitchFamily="34" charset="0"/>
              </a:rPr>
              <a:t>,</a:t>
            </a:r>
          </a:p>
          <a:p>
            <a:pPr marL="742950" lvl="1" indent="-285750" algn="just">
              <a:buFont typeface="Wingdings" panose="05000000000000000000" pitchFamily="2" charset="2"/>
              <a:buChar char="§"/>
            </a:pPr>
            <a:r>
              <a:rPr lang="sl-SI" dirty="0">
                <a:latin typeface="Arial" panose="020B0604020202020204" pitchFamily="34" charset="0"/>
                <a:cs typeface="Arial" panose="020B0604020202020204" pitchFamily="34" charset="0"/>
              </a:rPr>
              <a:t>če je v trenutku, ko je bila igra zaustavljena, na uri za merjenje dolžine napada preostalo 13 sekund ali manj, </a:t>
            </a:r>
            <a:r>
              <a:rPr lang="sl-SI" dirty="0">
                <a:solidFill>
                  <a:srgbClr val="FF0000"/>
                </a:solidFill>
                <a:latin typeface="Arial" panose="020B0604020202020204" pitchFamily="34" charset="0"/>
                <a:cs typeface="Arial" panose="020B0604020202020204" pitchFamily="34" charset="0"/>
              </a:rPr>
              <a:t>se uro </a:t>
            </a:r>
            <a:r>
              <a:rPr lang="sl-SI" dirty="0">
                <a:latin typeface="Arial" panose="020B0604020202020204" pitchFamily="34" charset="0"/>
                <a:cs typeface="Arial" panose="020B0604020202020204" pitchFamily="34" charset="0"/>
              </a:rPr>
              <a:t>za merjenje dolžine napada </a:t>
            </a:r>
            <a:r>
              <a:rPr lang="sl-SI" dirty="0">
                <a:solidFill>
                  <a:srgbClr val="FF0000"/>
                </a:solidFill>
                <a:latin typeface="Arial" panose="020B0604020202020204" pitchFamily="34" charset="0"/>
                <a:cs typeface="Arial" panose="020B0604020202020204" pitchFamily="34" charset="0"/>
              </a:rPr>
              <a:t>preklopi na 14 sekund</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362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108543"/>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želi podati žogo A2, pri čemer se žoga dotakne B2 in odbije v obroč. Nato A3 pride v posest žoge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Uro za merjenje dolžine napada se nastavi na </a:t>
            </a:r>
            <a:r>
              <a:rPr lang="sl-SI" dirty="0" smtClean="0">
                <a:latin typeface="Arial" panose="020B0604020202020204" pitchFamily="34" charset="0"/>
                <a:cs typeface="Arial" panose="020B0604020202020204" pitchFamily="34" charset="0"/>
              </a:rPr>
              <a:t>14 </a:t>
            </a:r>
            <a:r>
              <a:rPr lang="sl-SI" dirty="0">
                <a:latin typeface="Arial" panose="020B0604020202020204" pitchFamily="34" charset="0"/>
                <a:cs typeface="Arial" panose="020B0604020202020204" pitchFamily="34" charset="0"/>
              </a:rPr>
              <a:t>sekund takoj,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ko </a:t>
            </a:r>
            <a:r>
              <a:rPr lang="sl-SI" dirty="0">
                <a:latin typeface="Arial" panose="020B0604020202020204" pitchFamily="34" charset="0"/>
                <a:cs typeface="Arial" panose="020B0604020202020204" pitchFamily="34" charset="0"/>
              </a:rPr>
              <a:t>A3 pride do posesti žoge</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endParaRPr lang="sl-SI" dirty="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dotakne obroča. Zatem se B1 dotakne žoge, nakar pride A2 do posesti žoge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Uro za merjenje dolžine napada se nastavi na 14 sekund takoj, ko A2 pride do posesti </a:t>
            </a:r>
            <a:r>
              <a:rPr lang="sl-SI" dirty="0" smtClean="0">
                <a:latin typeface="Arial" panose="020B0604020202020204" pitchFamily="34" charset="0"/>
                <a:cs typeface="Arial" panose="020B0604020202020204" pitchFamily="34" charset="0"/>
              </a:rPr>
              <a:t>žoge.</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373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662541"/>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dotakne obroča, nakar pride ob skoku za žogo do držane žoge med A2 in B2. Puščica izmenične posesti kaže na moštvo 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Moštvu A se dodeli vračanje žoge v igro z mesta, ki je najbližje držani žogi. Moštvo A ima na voljo 14 sekund za napad</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endParaRPr lang="sl-SI" dirty="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zagozdi me obroč in tablo. Puščica izmenične posesti kaže na moštvo A. Do konca napada je preostalo še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8 </a:t>
            </a:r>
            <a:r>
              <a:rPr lang="sl-SI" dirty="0">
                <a:latin typeface="Arial" panose="020B0604020202020204" pitchFamily="34" charset="0"/>
                <a:cs typeface="Arial" panose="020B0604020202020204" pitchFamily="34" charset="0"/>
              </a:rPr>
              <a:t>sekund</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Vračanje žoge v igro za moštvo A na čelni črti zraven table.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Do </a:t>
            </a:r>
            <a:r>
              <a:rPr lang="sl-SI" dirty="0">
                <a:latin typeface="Arial" panose="020B0604020202020204" pitchFamily="34" charset="0"/>
                <a:cs typeface="Arial" panose="020B0604020202020204" pitchFamily="34" charset="0"/>
              </a:rPr>
              <a:t>konca napada preostane še 8 </a:t>
            </a:r>
            <a:r>
              <a:rPr lang="sl-SI" dirty="0" smtClean="0">
                <a:latin typeface="Arial" panose="020B0604020202020204" pitchFamily="34" charset="0"/>
                <a:cs typeface="Arial" panose="020B0604020202020204" pitchFamily="34" charset="0"/>
              </a:rPr>
              <a:t>sekund.</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592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262432"/>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izvede met na koš iz igre. Ko je žoga v zraku in je do konca napada preostalo še 10 sekund, je dosojena osebna napaka v obrambi B2, ki je naredil napako nad A2. To je druga napaka moštva B v tej četrtini. Žoga:</a:t>
            </a:r>
          </a:p>
          <a:p>
            <a:pPr marL="800100" lvl="1" indent="-342900">
              <a:buFont typeface="+mj-lt"/>
              <a:buAutoNum type="alphaLcParenR"/>
            </a:pPr>
            <a:r>
              <a:rPr lang="sl-SI" dirty="0">
                <a:latin typeface="Arial" panose="020B0604020202020204" pitchFamily="34" charset="0"/>
                <a:cs typeface="Arial" panose="020B0604020202020204" pitchFamily="34" charset="0"/>
              </a:rPr>
              <a:t>Pade skozi koš.</a:t>
            </a:r>
          </a:p>
          <a:p>
            <a:pPr marL="800100" lvl="1" indent="-342900">
              <a:buFont typeface="+mj-lt"/>
              <a:buAutoNum type="alphaLcParenR"/>
            </a:pPr>
            <a:r>
              <a:rPr lang="sl-SI" dirty="0">
                <a:latin typeface="Arial" panose="020B0604020202020204" pitchFamily="34" charset="0"/>
                <a:cs typeface="Arial" panose="020B0604020202020204" pitchFamily="34" charset="0"/>
              </a:rPr>
              <a:t>Se dotakne obroča, vendar ne pade skozi koš.</a:t>
            </a:r>
          </a:p>
          <a:p>
            <a:endParaRPr lang="sl-SI" sz="800" dirty="0" smtClean="0">
              <a:latin typeface="Arial" panose="020B0604020202020204" pitchFamily="34" charset="0"/>
              <a:cs typeface="Arial" panose="020B0604020202020204" pitchFamily="34" charset="0"/>
            </a:endParaRPr>
          </a:p>
          <a:p>
            <a:r>
              <a:rPr lang="sl-SI" b="1" dirty="0" smtClean="0">
                <a:latin typeface="Arial" panose="020B0604020202020204" pitchFamily="34" charset="0"/>
                <a:cs typeface="Arial" panose="020B0604020202020204" pitchFamily="34" charset="0"/>
              </a:rPr>
              <a:t>Tolmačenje</a:t>
            </a:r>
            <a:r>
              <a:rPr lang="sl-SI" b="1" dirty="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a:latin typeface="Arial" panose="020B0604020202020204" pitchFamily="34" charset="0"/>
                <a:cs typeface="Arial" panose="020B0604020202020204" pitchFamily="34" charset="0"/>
              </a:rPr>
              <a:t>Dosežen zadetek A1 obvelja, žogo pa se dodeli moštvu A, da jo vrne v igro z mesta, ki je najbližje napaki. Moštvo A ima na voljo 14 sekund za napad.</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Moštvu A se dodeli vračanje žoge v igro z mesta, ki je najbližje napaki. Moštvo A ima na voljo 14 sekund za </a:t>
            </a:r>
            <a:r>
              <a:rPr lang="sl-SI" dirty="0" smtClean="0">
                <a:latin typeface="Arial" panose="020B0604020202020204" pitchFamily="34" charset="0"/>
                <a:cs typeface="Arial" panose="020B0604020202020204" pitchFamily="34" charset="0"/>
              </a:rPr>
              <a:t>napad.</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236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139321"/>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dotakne obroča. Zatem se B1 dotakne žoge, nakar žoga pade z igrišča.</a:t>
            </a: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Vračanje žoge v igro za moštvo A z mesta najbližjega prekršku. Uro za merjenje dolžine napada se nastavi na </a:t>
            </a:r>
            <a:r>
              <a:rPr lang="sl-SI" b="1" dirty="0">
                <a:solidFill>
                  <a:srgbClr val="FF0000"/>
                </a:solidFill>
                <a:latin typeface="Arial" panose="020B0604020202020204" pitchFamily="34" charset="0"/>
                <a:cs typeface="Arial" panose="020B0604020202020204" pitchFamily="34" charset="0"/>
              </a:rPr>
              <a:t>14 sekund </a:t>
            </a:r>
            <a:r>
              <a:rPr lang="sl-SI" dirty="0">
                <a:latin typeface="Arial" panose="020B0604020202020204" pitchFamily="34" charset="0"/>
                <a:cs typeface="Arial" panose="020B0604020202020204" pitchFamily="34" charset="0"/>
              </a:rPr>
              <a:t>neglede na to, če bo moštvo A vračanje žoge v igro izvedlo v svojem prednjem ali zadnjem polju</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zagozdi me obroč in tablo. Puščica izmenične posesti kaže na moštvo A. Do konca napada je preostalo še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8 </a:t>
            </a:r>
            <a:r>
              <a:rPr lang="sl-SI" dirty="0">
                <a:latin typeface="Arial" panose="020B0604020202020204" pitchFamily="34" charset="0"/>
                <a:cs typeface="Arial" panose="020B0604020202020204" pitchFamily="34" charset="0"/>
              </a:rPr>
              <a:t>sekund.</a:t>
            </a: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Vračanje žoge v igro za moštvo A na čelni črti zraven table.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Do </a:t>
            </a:r>
            <a:r>
              <a:rPr lang="sl-SI" dirty="0">
                <a:latin typeface="Arial" panose="020B0604020202020204" pitchFamily="34" charset="0"/>
                <a:cs typeface="Arial" panose="020B0604020202020204" pitchFamily="34" charset="0"/>
              </a:rPr>
              <a:t>konca napada </a:t>
            </a:r>
            <a:r>
              <a:rPr lang="sl-SI" b="1" dirty="0">
                <a:solidFill>
                  <a:srgbClr val="FF0000"/>
                </a:solidFill>
                <a:latin typeface="Arial" panose="020B0604020202020204" pitchFamily="34" charset="0"/>
                <a:cs typeface="Arial" panose="020B0604020202020204" pitchFamily="34" charset="0"/>
              </a:rPr>
              <a:t>preostane še 8 sekund</a:t>
            </a:r>
            <a:r>
              <a:rPr lang="sl-SI"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13575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459036" y="2564904"/>
            <a:ext cx="8352928" cy="1200329"/>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Po skoku v obrambi A1 želi ta igralec podati žogo A2. B1 izbije žogo iz rok A1. Žoga se nato dotakne obroča, nakar jo ujame B2.</a:t>
            </a: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Ker žoga ni v posesti moštva, ki je imelo žogo </a:t>
            </a:r>
            <a:r>
              <a:rPr lang="sl-SI" dirty="0" smtClean="0">
                <a:latin typeface="Arial" panose="020B0604020202020204" pitchFamily="34" charset="0"/>
                <a:cs typeface="Arial" panose="020B0604020202020204" pitchFamily="34" charset="0"/>
              </a:rPr>
              <a:t>v </a:t>
            </a:r>
            <a:r>
              <a:rPr lang="sl-SI" dirty="0">
                <a:latin typeface="Arial" panose="020B0604020202020204" pitchFamily="34" charset="0"/>
                <a:cs typeface="Arial" panose="020B0604020202020204" pitchFamily="34" charset="0"/>
              </a:rPr>
              <a:t>posesti preden se je žoga dotaknila obroča, bo moštvo B imelo </a:t>
            </a:r>
            <a:r>
              <a:rPr lang="sl-SI" b="1" dirty="0">
                <a:solidFill>
                  <a:srgbClr val="FF0000"/>
                </a:solidFill>
                <a:latin typeface="Arial" panose="020B0604020202020204" pitchFamily="34" charset="0"/>
                <a:cs typeface="Arial" panose="020B0604020202020204" pitchFamily="34" charset="0"/>
              </a:rPr>
              <a:t>na voljo 24 sekund za napad</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060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459036" y="2564904"/>
            <a:ext cx="8352928" cy="3139321"/>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Ko je do konca tekme ostalo še 58 sekund, je B1 naredil osebno napako nad A1 v zadnjem polju moštva A. Moštvo A ima na voljo še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solidFill>
                  <a:srgbClr val="FF0000"/>
                </a:solidFill>
                <a:latin typeface="Arial" panose="020B0604020202020204" pitchFamily="34" charset="0"/>
                <a:cs typeface="Arial" panose="020B0604020202020204" pitchFamily="34" charset="0"/>
              </a:rPr>
              <a:t>19 oz. 8 </a:t>
            </a:r>
            <a:r>
              <a:rPr lang="sl-SI" dirty="0">
                <a:solidFill>
                  <a:srgbClr val="FF0000"/>
                </a:solidFill>
                <a:latin typeface="Arial" panose="020B0604020202020204" pitchFamily="34" charset="0"/>
                <a:cs typeface="Arial" panose="020B0604020202020204" pitchFamily="34" charset="0"/>
              </a:rPr>
              <a:t>sekund za napad</a:t>
            </a:r>
            <a:r>
              <a:rPr lang="sl-SI" dirty="0">
                <a:latin typeface="Arial" panose="020B0604020202020204" pitchFamily="34" charset="0"/>
                <a:cs typeface="Arial" panose="020B0604020202020204" pitchFamily="34" charset="0"/>
              </a:rPr>
              <a:t>. To je 3 napaka moštva B v tej četrtini. </a:t>
            </a:r>
            <a:endParaRPr lang="sl-SI" dirty="0" smtClean="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smtClean="0">
                <a:solidFill>
                  <a:srgbClr val="FF0000"/>
                </a:solidFill>
                <a:latin typeface="Arial" panose="020B0604020202020204" pitchFamily="34" charset="0"/>
                <a:cs typeface="Arial" panose="020B0604020202020204" pitchFamily="34" charset="0"/>
              </a:rPr>
              <a:t>Moštvu </a:t>
            </a:r>
            <a:r>
              <a:rPr lang="sl-SI" dirty="0">
                <a:solidFill>
                  <a:srgbClr val="FF0000"/>
                </a:solidFill>
                <a:latin typeface="Arial" panose="020B0604020202020204" pitchFamily="34" charset="0"/>
                <a:cs typeface="Arial" panose="020B0604020202020204" pitchFamily="34" charset="0"/>
              </a:rPr>
              <a:t>A</a:t>
            </a:r>
            <a:r>
              <a:rPr lang="sl-SI" dirty="0">
                <a:latin typeface="Arial" panose="020B0604020202020204" pitchFamily="34" charset="0"/>
                <a:cs typeface="Arial" panose="020B0604020202020204" pitchFamily="34" charset="0"/>
              </a:rPr>
              <a:t> je odobrena minuta odmora</a:t>
            </a:r>
            <a:r>
              <a:rPr lang="sl-SI" dirty="0" smtClean="0">
                <a:latin typeface="Arial" panose="020B0604020202020204" pitchFamily="34" charset="0"/>
                <a:cs typeface="Arial" panose="020B0604020202020204" pitchFamily="34" charset="0"/>
              </a:rPr>
              <a:t>.</a:t>
            </a:r>
          </a:p>
          <a:p>
            <a:pPr marL="800100" lvl="1" indent="-342900" algn="just">
              <a:buFont typeface="+mj-lt"/>
              <a:buAutoNum type="alphaLcParenR"/>
            </a:pPr>
            <a:r>
              <a:rPr lang="sl-SI" dirty="0">
                <a:solidFill>
                  <a:srgbClr val="FF0000"/>
                </a:solidFill>
                <a:latin typeface="Arial" panose="020B0604020202020204" pitchFamily="34" charset="0"/>
                <a:cs typeface="Arial" panose="020B0604020202020204" pitchFamily="34" charset="0"/>
              </a:rPr>
              <a:t>Moštvu </a:t>
            </a:r>
            <a:r>
              <a:rPr lang="sl-SI" dirty="0" smtClean="0">
                <a:solidFill>
                  <a:srgbClr val="FF0000"/>
                </a:solidFill>
                <a:latin typeface="Arial" panose="020B0604020202020204" pitchFamily="34" charset="0"/>
                <a:cs typeface="Arial" panose="020B0604020202020204" pitchFamily="34" charset="0"/>
              </a:rPr>
              <a:t>B</a:t>
            </a:r>
            <a:r>
              <a:rPr lang="sl-SI" dirty="0" smtClean="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je odobrena minuta odmora.</a:t>
            </a: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t>
            </a:r>
            <a:endParaRPr lang="sl-SI" dirty="0" smtClean="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Tekma </a:t>
            </a:r>
            <a:r>
              <a:rPr lang="sl-SI" dirty="0">
                <a:latin typeface="Arial" panose="020B0604020202020204" pitchFamily="34" charset="0"/>
                <a:cs typeface="Arial" panose="020B0604020202020204" pitchFamily="34" charset="0"/>
              </a:rPr>
              <a:t>se nadaljuje z vračanjem žoge v igro moštva A s črte za vračanje žoge v igro </a:t>
            </a:r>
            <a:r>
              <a:rPr lang="sl-SI" dirty="0">
                <a:solidFill>
                  <a:srgbClr val="FF0000"/>
                </a:solidFill>
                <a:latin typeface="Arial" panose="020B0604020202020204" pitchFamily="34" charset="0"/>
                <a:cs typeface="Arial" panose="020B0604020202020204" pitchFamily="34" charset="0"/>
              </a:rPr>
              <a:t>v prednjem polju </a:t>
            </a:r>
            <a:r>
              <a:rPr lang="sl-SI" dirty="0">
                <a:latin typeface="Arial" panose="020B0604020202020204" pitchFamily="34" charset="0"/>
                <a:cs typeface="Arial" panose="020B0604020202020204" pitchFamily="34" charset="0"/>
              </a:rPr>
              <a:t>nasproti zapisnikarske mize.  </a:t>
            </a:r>
            <a:r>
              <a:rPr lang="sl-SI" dirty="0" smtClean="0">
                <a:latin typeface="Arial" panose="020B0604020202020204" pitchFamily="34" charset="0"/>
                <a:cs typeface="Arial" panose="020B0604020202020204" pitchFamily="34" charset="0"/>
              </a:rPr>
              <a:t>Moštvu </a:t>
            </a:r>
            <a:r>
              <a:rPr lang="sl-SI" dirty="0">
                <a:latin typeface="Arial" panose="020B0604020202020204" pitchFamily="34" charset="0"/>
                <a:cs typeface="Arial" panose="020B0604020202020204" pitchFamily="34" charset="0"/>
              </a:rPr>
              <a:t>A preostane še </a:t>
            </a:r>
            <a:r>
              <a:rPr lang="sl-SI" dirty="0" smtClean="0">
                <a:solidFill>
                  <a:srgbClr val="FF0000"/>
                </a:solidFill>
                <a:latin typeface="Arial" panose="020B0604020202020204" pitchFamily="34" charset="0"/>
                <a:cs typeface="Arial" panose="020B0604020202020204" pitchFamily="34" charset="0"/>
              </a:rPr>
              <a:t>19 oz. </a:t>
            </a:r>
            <a:r>
              <a:rPr lang="sl-SI" b="1" dirty="0" smtClean="0">
                <a:solidFill>
                  <a:srgbClr val="FF0000"/>
                </a:solidFill>
                <a:latin typeface="Arial" panose="020B0604020202020204" pitchFamily="34" charset="0"/>
                <a:cs typeface="Arial" panose="020B0604020202020204" pitchFamily="34" charset="0"/>
              </a:rPr>
              <a:t>14</a:t>
            </a:r>
            <a:r>
              <a:rPr lang="sl-SI" dirty="0" smtClean="0">
                <a:solidFill>
                  <a:srgbClr val="FF0000"/>
                </a:solidFill>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sekund do konca napada</a:t>
            </a:r>
            <a:r>
              <a:rPr lang="sl-SI" dirty="0" smtClean="0">
                <a:latin typeface="Arial" panose="020B0604020202020204" pitchFamily="34" charset="0"/>
                <a:cs typeface="Arial" panose="020B0604020202020204" pitchFamily="34" charset="0"/>
              </a:rPr>
              <a:t>.</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Tekma se nadaljuje z vračanjem žoge v igro moštva A </a:t>
            </a:r>
            <a:r>
              <a:rPr lang="sl-SI" dirty="0">
                <a:solidFill>
                  <a:srgbClr val="FF0000"/>
                </a:solidFill>
                <a:latin typeface="Arial" panose="020B0604020202020204" pitchFamily="34" charset="0"/>
                <a:cs typeface="Arial" panose="020B0604020202020204" pitchFamily="34" charset="0"/>
              </a:rPr>
              <a:t>iz njihovega zadnjega polja</a:t>
            </a:r>
            <a:r>
              <a:rPr lang="sl-SI" dirty="0">
                <a:latin typeface="Arial" panose="020B0604020202020204" pitchFamily="34" charset="0"/>
                <a:cs typeface="Arial" panose="020B0604020202020204" pitchFamily="34" charset="0"/>
              </a:rPr>
              <a:t>. </a:t>
            </a:r>
            <a:r>
              <a:rPr lang="sl-SI" dirty="0" smtClean="0">
                <a:latin typeface="Arial" panose="020B0604020202020204" pitchFamily="34" charset="0"/>
                <a:cs typeface="Arial" panose="020B0604020202020204" pitchFamily="34" charset="0"/>
              </a:rPr>
              <a:t>Moštvu </a:t>
            </a:r>
            <a:r>
              <a:rPr lang="sl-SI" dirty="0">
                <a:latin typeface="Arial" panose="020B0604020202020204" pitchFamily="34" charset="0"/>
                <a:cs typeface="Arial" panose="020B0604020202020204" pitchFamily="34" charset="0"/>
              </a:rPr>
              <a:t>A preostane </a:t>
            </a:r>
            <a:r>
              <a:rPr lang="sl-SI" dirty="0" smtClean="0">
                <a:solidFill>
                  <a:srgbClr val="FF0000"/>
                </a:solidFill>
                <a:latin typeface="Arial" panose="020B0604020202020204" pitchFamily="34" charset="0"/>
                <a:cs typeface="Arial" panose="020B0604020202020204" pitchFamily="34" charset="0"/>
              </a:rPr>
              <a:t>24 </a:t>
            </a:r>
            <a:r>
              <a:rPr lang="sl-SI" dirty="0">
                <a:solidFill>
                  <a:srgbClr val="FF0000"/>
                </a:solidFill>
                <a:latin typeface="Arial" panose="020B0604020202020204" pitchFamily="34" charset="0"/>
                <a:cs typeface="Arial" panose="020B0604020202020204" pitchFamily="34" charset="0"/>
              </a:rPr>
              <a:t>sekund </a:t>
            </a:r>
            <a:r>
              <a:rPr lang="sl-SI" dirty="0">
                <a:latin typeface="Arial" panose="020B0604020202020204" pitchFamily="34" charset="0"/>
                <a:cs typeface="Arial" panose="020B0604020202020204" pitchFamily="34" charset="0"/>
              </a:rPr>
              <a:t>do konca napada.</a:t>
            </a:r>
          </a:p>
        </p:txBody>
      </p:sp>
    </p:spTree>
    <p:extLst>
      <p:ext uri="{BB962C8B-B14F-4D97-AF65-F5344CB8AC3E}">
        <p14:creationId xmlns:p14="http://schemas.microsoft.com/office/powerpoint/2010/main" val="2803318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459036" y="2564904"/>
            <a:ext cx="8352928" cy="3139321"/>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 </a:t>
            </a:r>
            <a:r>
              <a:rPr lang="sl-SI" dirty="0">
                <a:latin typeface="Arial" panose="020B0604020202020204" pitchFamily="34" charset="0"/>
                <a:cs typeface="Arial" panose="020B0604020202020204" pitchFamily="34" charset="0"/>
              </a:rPr>
              <a:t>Ko je do konca tekme ostalo še 58 sekund ima </a:t>
            </a:r>
            <a:r>
              <a:rPr lang="sl-SI" dirty="0" smtClean="0">
                <a:latin typeface="Arial" panose="020B0604020202020204" pitchFamily="34" charset="0"/>
                <a:cs typeface="Arial" panose="020B0604020202020204" pitchFamily="34" charset="0"/>
              </a:rPr>
              <a:t>B</a:t>
            </a:r>
            <a:r>
              <a:rPr lang="sl-SI" dirty="0" smtClean="0">
                <a:latin typeface="Arial" panose="020B0604020202020204" pitchFamily="34" charset="0"/>
                <a:cs typeface="Arial" panose="020B0604020202020204" pitchFamily="34" charset="0"/>
              </a:rPr>
              <a:t>1 </a:t>
            </a:r>
            <a:r>
              <a:rPr lang="sl-SI" dirty="0">
                <a:latin typeface="Arial" panose="020B0604020202020204" pitchFamily="34" charset="0"/>
                <a:cs typeface="Arial" panose="020B0604020202020204" pitchFamily="34" charset="0"/>
              </a:rPr>
              <a:t>na voljo dva prosta meta. Med drugim prostim metom </a:t>
            </a:r>
            <a:r>
              <a:rPr lang="sl-SI" dirty="0" smtClean="0">
                <a:latin typeface="Arial" panose="020B0604020202020204" pitchFamily="34" charset="0"/>
                <a:cs typeface="Arial" panose="020B0604020202020204" pitchFamily="34" charset="0"/>
              </a:rPr>
              <a:t>B1 </a:t>
            </a:r>
            <a:r>
              <a:rPr lang="sl-SI" dirty="0">
                <a:latin typeface="Arial" panose="020B0604020202020204" pitchFamily="34" charset="0"/>
                <a:cs typeface="Arial" panose="020B0604020202020204" pitchFamily="34" charset="0"/>
              </a:rPr>
              <a:t>stopi na črto za proste mete, zato je dosojen prekršek. Moštvo </a:t>
            </a:r>
            <a:r>
              <a:rPr lang="sl-SI" dirty="0" smtClean="0">
                <a:latin typeface="Arial" panose="020B0604020202020204" pitchFamily="34" charset="0"/>
                <a:cs typeface="Arial" panose="020B0604020202020204" pitchFamily="34" charset="0"/>
              </a:rPr>
              <a:t>A </a:t>
            </a:r>
            <a:r>
              <a:rPr lang="sl-SI" dirty="0">
                <a:latin typeface="Arial" panose="020B0604020202020204" pitchFamily="34" charset="0"/>
                <a:cs typeface="Arial" panose="020B0604020202020204" pitchFamily="34" charset="0"/>
              </a:rPr>
              <a:t>zahteva minuto odmora. </a:t>
            </a: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Moštvo </a:t>
            </a:r>
            <a:r>
              <a:rPr lang="sl-SI" dirty="0" smtClean="0">
                <a:latin typeface="Arial" panose="020B0604020202020204" pitchFamily="34" charset="0"/>
                <a:cs typeface="Arial" panose="020B0604020202020204" pitchFamily="34" charset="0"/>
              </a:rPr>
              <a:t>A </a:t>
            </a:r>
            <a:r>
              <a:rPr lang="sl-SI" dirty="0">
                <a:latin typeface="Arial" panose="020B0604020202020204" pitchFamily="34" charset="0"/>
                <a:cs typeface="Arial" panose="020B0604020202020204" pitchFamily="34" charset="0"/>
              </a:rPr>
              <a:t>bo nadaljevalo tekmo z vračanjem žoge v igro s črte za vračanje žoge v igro v svojem prednjem polju nasproti zapisnikarske mize. </a:t>
            </a:r>
            <a:r>
              <a:rPr lang="sl-SI" dirty="0">
                <a:solidFill>
                  <a:srgbClr val="FF0000"/>
                </a:solidFill>
                <a:latin typeface="Arial" panose="020B0604020202020204" pitchFamily="34" charset="0"/>
                <a:cs typeface="Arial" panose="020B0604020202020204" pitchFamily="34" charset="0"/>
              </a:rPr>
              <a:t>Moštvo </a:t>
            </a:r>
            <a:r>
              <a:rPr lang="sl-SI" dirty="0" smtClean="0">
                <a:solidFill>
                  <a:srgbClr val="FF0000"/>
                </a:solidFill>
                <a:latin typeface="Arial" panose="020B0604020202020204" pitchFamily="34" charset="0"/>
                <a:cs typeface="Arial" panose="020B0604020202020204" pitchFamily="34" charset="0"/>
              </a:rPr>
              <a:t>A </a:t>
            </a:r>
            <a:r>
              <a:rPr lang="sl-SI" dirty="0">
                <a:solidFill>
                  <a:srgbClr val="FF0000"/>
                </a:solidFill>
                <a:latin typeface="Arial" panose="020B0604020202020204" pitchFamily="34" charset="0"/>
                <a:cs typeface="Arial" panose="020B0604020202020204" pitchFamily="34" charset="0"/>
              </a:rPr>
              <a:t>bo imelo na voljo 24 sekund za napad</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endParaRPr lang="sl-SI"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Ugotovitev:</a:t>
            </a:r>
            <a:r>
              <a:rPr lang="sl-SI" dirty="0">
                <a:latin typeface="Arial" panose="020B0604020202020204" pitchFamily="34" charset="0"/>
                <a:cs typeface="Arial" panose="020B0604020202020204" pitchFamily="34" charset="0"/>
              </a:rPr>
              <a:t> Kadarkoli pride moštvo do posesti žoge v svojem prednjem ali zadnjem polju obenem pa je na uri za merjenje igralnega časa preostalo </a:t>
            </a:r>
            <a:r>
              <a:rPr lang="sl-SI" dirty="0">
                <a:solidFill>
                  <a:srgbClr val="FF0000"/>
                </a:solidFill>
                <a:latin typeface="Arial" panose="020B0604020202020204" pitchFamily="34" charset="0"/>
                <a:cs typeface="Arial" panose="020B0604020202020204" pitchFamily="34" charset="0"/>
              </a:rPr>
              <a:t>manj kot 14 sekund,</a:t>
            </a:r>
            <a:r>
              <a:rPr lang="sl-SI" dirty="0">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je potrebno uro za merjenje dolžine napada </a:t>
            </a:r>
            <a:r>
              <a:rPr lang="sl-SI" dirty="0" smtClean="0">
                <a:solidFill>
                  <a:srgbClr val="FF0000"/>
                </a:solidFill>
                <a:latin typeface="Arial" panose="020B0604020202020204" pitchFamily="34" charset="0"/>
                <a:cs typeface="Arial" panose="020B0604020202020204" pitchFamily="34" charset="0"/>
              </a:rPr>
              <a:t>izklopiti</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217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Vračanje žoge v igro – 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276872"/>
            <a:ext cx="8352928" cy="4247317"/>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Ko ura za merjenje igralnega časa v četrti četrtini ali v vsakem podaljšku </a:t>
            </a:r>
            <a:r>
              <a:rPr lang="sl-SI" dirty="0">
                <a:solidFill>
                  <a:srgbClr val="FF0000"/>
                </a:solidFill>
                <a:latin typeface="Arial" panose="020B0604020202020204" pitchFamily="34" charset="0"/>
                <a:cs typeface="Arial" panose="020B0604020202020204" pitchFamily="34" charset="0"/>
              </a:rPr>
              <a:t>kaže 2:00 ali manj</a:t>
            </a:r>
            <a:r>
              <a:rPr lang="sl-SI" dirty="0">
                <a:latin typeface="Arial" panose="020B0604020202020204" pitchFamily="34" charset="0"/>
                <a:cs typeface="Arial" panose="020B0604020202020204" pitchFamily="34" charset="0"/>
              </a:rPr>
              <a:t>, A1 vodi žogo v svojem prednjem polju in mu jo B1 izbije v zadnje polje moštva A, nakar začne katerikoli igralec moštva A s ponovnim vodenjem žoge. Nato </a:t>
            </a:r>
            <a:r>
              <a:rPr lang="sl-SI" dirty="0">
                <a:solidFill>
                  <a:srgbClr val="FF0000"/>
                </a:solidFill>
                <a:latin typeface="Arial" panose="020B0604020202020204" pitchFamily="34" charset="0"/>
                <a:cs typeface="Arial" panose="020B0604020202020204" pitchFamily="34" charset="0"/>
              </a:rPr>
              <a:t>naredi B2, </a:t>
            </a:r>
            <a:r>
              <a:rPr lang="sl-SI" b="1" dirty="0">
                <a:solidFill>
                  <a:srgbClr val="FF0000"/>
                </a:solidFill>
                <a:latin typeface="Arial" panose="020B0604020202020204" pitchFamily="34" charset="0"/>
                <a:cs typeface="Arial" panose="020B0604020202020204" pitchFamily="34" charset="0"/>
              </a:rPr>
              <a:t>v zadnjem polju </a:t>
            </a:r>
            <a:r>
              <a:rPr lang="sl-SI" dirty="0">
                <a:solidFill>
                  <a:srgbClr val="FF0000"/>
                </a:solidFill>
                <a:latin typeface="Arial" panose="020B0604020202020204" pitchFamily="34" charset="0"/>
                <a:cs typeface="Arial" panose="020B0604020202020204" pitchFamily="34" charset="0"/>
              </a:rPr>
              <a:t>moštva A, 3 </a:t>
            </a:r>
            <a:r>
              <a:rPr lang="sl-SI" b="1" dirty="0">
                <a:solidFill>
                  <a:srgbClr val="FF0000"/>
                </a:solidFill>
                <a:latin typeface="Arial" panose="020B0604020202020204" pitchFamily="34" charset="0"/>
                <a:cs typeface="Arial" panose="020B0604020202020204" pitchFamily="34" charset="0"/>
              </a:rPr>
              <a:t>napako</a:t>
            </a:r>
            <a:r>
              <a:rPr lang="sl-SI" dirty="0">
                <a:solidFill>
                  <a:srgbClr val="FF0000"/>
                </a:solidFill>
                <a:latin typeface="Arial" panose="020B0604020202020204" pitchFamily="34" charset="0"/>
                <a:cs typeface="Arial" panose="020B0604020202020204" pitchFamily="34" charset="0"/>
              </a:rPr>
              <a:t> </a:t>
            </a:r>
            <a:r>
              <a:rPr lang="sl-SI" dirty="0" smtClean="0">
                <a:solidFill>
                  <a:srgbClr val="FF0000"/>
                </a:solidFill>
                <a:latin typeface="Arial" panose="020B0604020202020204" pitchFamily="34" charset="0"/>
                <a:cs typeface="Arial" panose="020B0604020202020204" pitchFamily="34" charset="0"/>
              </a:rPr>
              <a:t/>
            </a:r>
            <a:br>
              <a:rPr lang="sl-SI" dirty="0" smtClean="0">
                <a:solidFill>
                  <a:srgbClr val="FF0000"/>
                </a:solidFill>
                <a:latin typeface="Arial" panose="020B0604020202020204" pitchFamily="34" charset="0"/>
                <a:cs typeface="Arial" panose="020B0604020202020204" pitchFamily="34" charset="0"/>
              </a:rPr>
            </a:br>
            <a:r>
              <a:rPr lang="sl-SI" dirty="0" smtClean="0">
                <a:solidFill>
                  <a:srgbClr val="FF0000"/>
                </a:solidFill>
                <a:latin typeface="Arial" panose="020B0604020202020204" pitchFamily="34" charset="0"/>
                <a:cs typeface="Arial" panose="020B0604020202020204" pitchFamily="34" charset="0"/>
              </a:rPr>
              <a:t>moštva </a:t>
            </a:r>
            <a:r>
              <a:rPr lang="sl-SI" dirty="0">
                <a:solidFill>
                  <a:srgbClr val="FF0000"/>
                </a:solidFill>
                <a:latin typeface="Arial" panose="020B0604020202020204" pitchFamily="34" charset="0"/>
                <a:cs typeface="Arial" panose="020B0604020202020204" pitchFamily="34" charset="0"/>
              </a:rPr>
              <a:t>B </a:t>
            </a:r>
            <a:r>
              <a:rPr lang="sl-SI" dirty="0">
                <a:latin typeface="Arial" panose="020B0604020202020204" pitchFamily="34" charset="0"/>
                <a:cs typeface="Arial" panose="020B0604020202020204" pitchFamily="34" charset="0"/>
              </a:rPr>
              <a:t>v tej četrtini, ko je na uri za merjenje dolžine napada ostalo še:</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6 sekund,</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17 sekund.</a:t>
            </a:r>
          </a:p>
          <a:p>
            <a:pPr algn="just"/>
            <a:r>
              <a:rPr lang="sl-SI" dirty="0">
                <a:solidFill>
                  <a:srgbClr val="FF0000"/>
                </a:solidFill>
                <a:latin typeface="Arial" panose="020B0604020202020204" pitchFamily="34" charset="0"/>
                <a:cs typeface="Arial" panose="020B0604020202020204" pitchFamily="34" charset="0"/>
              </a:rPr>
              <a:t>Moštvu A je dodeljena minuta odmora</a:t>
            </a:r>
            <a:r>
              <a:rPr lang="sl-SI" dirty="0">
                <a:latin typeface="Arial" panose="020B0604020202020204" pitchFamily="34" charset="0"/>
                <a:cs typeface="Arial" panose="020B0604020202020204" pitchFamily="34" charset="0"/>
              </a:rPr>
              <a:t>. Po končani minuti odmora moštvo A nadaljuje tekmo z vračanjem žoge v igro s črte za vračanje žoge v igro v prednjem polju moštva A nasproti zapisnikarske mize. </a:t>
            </a:r>
            <a:endParaRPr lang="sl-SI" dirty="0" smtClean="0">
              <a:latin typeface="Arial" panose="020B0604020202020204" pitchFamily="34" charset="0"/>
              <a:cs typeface="Arial" panose="020B0604020202020204" pitchFamily="34" charset="0"/>
            </a:endParaRP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Ko se tekma nadaljuje bo imelo moštvo A za zaključek napada na voljo še:</a:t>
            </a:r>
          </a:p>
          <a:p>
            <a:pPr marL="800100" lvl="1" indent="-342900" algn="just">
              <a:buFont typeface="+mj-lt"/>
              <a:buAutoNum type="alphaLcParenR"/>
            </a:pPr>
            <a:r>
              <a:rPr lang="sl-SI" dirty="0">
                <a:solidFill>
                  <a:srgbClr val="FF0000"/>
                </a:solidFill>
                <a:latin typeface="Arial" panose="020B0604020202020204" pitchFamily="34" charset="0"/>
                <a:cs typeface="Arial" panose="020B0604020202020204" pitchFamily="34" charset="0"/>
              </a:rPr>
              <a:t>14 sekund</a:t>
            </a:r>
            <a:r>
              <a:rPr lang="sl-SI" dirty="0">
                <a:latin typeface="Arial" panose="020B0604020202020204" pitchFamily="34" charset="0"/>
                <a:cs typeface="Arial" panose="020B0604020202020204" pitchFamily="34" charset="0"/>
              </a:rPr>
              <a:t>,</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17 sekund.</a:t>
            </a:r>
          </a:p>
        </p:txBody>
      </p:sp>
    </p:spTree>
    <p:extLst>
      <p:ext uri="{BB962C8B-B14F-4D97-AF65-F5344CB8AC3E}">
        <p14:creationId xmlns:p14="http://schemas.microsoft.com/office/powerpoint/2010/main" val="337092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a:solidFill>
                  <a:schemeClr val="bg1"/>
                </a:solidFill>
              </a:rPr>
              <a:t>Številke igralcev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pic>
        <p:nvPicPr>
          <p:cNvPr id="2055"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87" r="23867" b="6339"/>
          <a:stretch/>
        </p:blipFill>
        <p:spPr bwMode="auto">
          <a:xfrm>
            <a:off x="1547664" y="2420887"/>
            <a:ext cx="5909683"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462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Vračanje žoge v igro – 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539430"/>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b="1" dirty="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Ko ura za merjenje igralnega časa v četrti četrtini ali v vsakem podaljšku </a:t>
            </a:r>
            <a:r>
              <a:rPr lang="sl-SI" dirty="0" smtClean="0">
                <a:solidFill>
                  <a:srgbClr val="FF0000"/>
                </a:solidFill>
                <a:latin typeface="Arial" panose="020B0604020202020204" pitchFamily="34" charset="0"/>
                <a:cs typeface="Arial" panose="020B0604020202020204" pitchFamily="34" charset="0"/>
              </a:rPr>
              <a:t>kaže 2:00 ali manj</a:t>
            </a:r>
            <a:r>
              <a:rPr lang="sl-SI" dirty="0">
                <a:latin typeface="Arial" panose="020B0604020202020204" pitchFamily="34" charset="0"/>
                <a:cs typeface="Arial" panose="020B0604020202020204" pitchFamily="34" charset="0"/>
              </a:rPr>
              <a:t>, A1 vodi žogo v svojem prednjem polju in mu jo B1 izbije v zadnje polje moštva A, nakar začne katerikoli igralec moštva A s ponovnim vodenjem žoge. Nato </a:t>
            </a:r>
            <a:r>
              <a:rPr lang="sl-SI" dirty="0">
                <a:solidFill>
                  <a:srgbClr val="FF0000"/>
                </a:solidFill>
                <a:latin typeface="Arial" panose="020B0604020202020204" pitchFamily="34" charset="0"/>
                <a:cs typeface="Arial" panose="020B0604020202020204" pitchFamily="34" charset="0"/>
              </a:rPr>
              <a:t>B2 v zadnjem polju moštva A </a:t>
            </a:r>
            <a:r>
              <a:rPr lang="sl-SI" b="1" dirty="0">
                <a:solidFill>
                  <a:srgbClr val="FF0000"/>
                </a:solidFill>
                <a:latin typeface="Arial" panose="020B0604020202020204" pitchFamily="34" charset="0"/>
                <a:cs typeface="Arial" panose="020B0604020202020204" pitchFamily="34" charset="0"/>
              </a:rPr>
              <a:t>izbije žogo v out</a:t>
            </a:r>
            <a:r>
              <a:rPr lang="sl-SI" dirty="0">
                <a:latin typeface="Arial" panose="020B0604020202020204" pitchFamily="34" charset="0"/>
                <a:cs typeface="Arial" panose="020B0604020202020204" pitchFamily="34" charset="0"/>
              </a:rPr>
              <a:t>, ko je na uri za merjenje dolžine napada ostalo še:</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6 sekund,</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17 sekund.</a:t>
            </a:r>
          </a:p>
          <a:p>
            <a:pPr algn="just"/>
            <a:r>
              <a:rPr lang="sl-SI" dirty="0">
                <a:solidFill>
                  <a:srgbClr val="FF0000"/>
                </a:solidFill>
                <a:latin typeface="Arial" panose="020B0604020202020204" pitchFamily="34" charset="0"/>
                <a:cs typeface="Arial" panose="020B0604020202020204" pitchFamily="34" charset="0"/>
              </a:rPr>
              <a:t>Moštvu A je dodeljena minuta odmora</a:t>
            </a:r>
            <a:r>
              <a:rPr lang="sl-SI" dirty="0" smtClean="0">
                <a:latin typeface="Arial" panose="020B0604020202020204" pitchFamily="34" charset="0"/>
                <a:cs typeface="Arial" panose="020B0604020202020204" pitchFamily="34" charset="0"/>
              </a:rPr>
              <a:t>.</a:t>
            </a:r>
          </a:p>
          <a:p>
            <a:pPr algn="just"/>
            <a:r>
              <a:rPr lang="sl-SI" sz="800" dirty="0" smtClean="0">
                <a:latin typeface="Arial" panose="020B0604020202020204" pitchFamily="34" charset="0"/>
                <a:cs typeface="Arial" panose="020B0604020202020204" pitchFamily="34" charset="0"/>
              </a:rPr>
              <a:t> </a:t>
            </a:r>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 </a:t>
            </a:r>
            <a:r>
              <a:rPr lang="sl-SI" dirty="0">
                <a:latin typeface="Arial" panose="020B0604020202020204" pitchFamily="34" charset="0"/>
                <a:cs typeface="Arial" panose="020B0604020202020204" pitchFamily="34" charset="0"/>
              </a:rPr>
              <a:t>Po končani minuti odmora moštvo A nadaljuje tekmo z vračanjem žoge v igro s črte za vračanje žoge v igro v prednjem polju moštva A nasproti zapisnikarske mize. </a:t>
            </a:r>
            <a:r>
              <a:rPr lang="sl-SI" dirty="0">
                <a:solidFill>
                  <a:srgbClr val="FF0000"/>
                </a:solidFill>
                <a:latin typeface="Arial" panose="020B0604020202020204" pitchFamily="34" charset="0"/>
                <a:cs typeface="Arial" panose="020B0604020202020204" pitchFamily="34" charset="0"/>
              </a:rPr>
              <a:t>V obeh primerih bo imelo moštvo A za zaključek napada na voljo še preostali čas</a:t>
            </a:r>
            <a:r>
              <a:rPr lang="sl-SI" dirty="0">
                <a:latin typeface="Arial" panose="020B0604020202020204" pitchFamily="34" charset="0"/>
                <a:cs typeface="Arial" panose="020B0604020202020204" pitchFamily="34" charset="0"/>
              </a:rPr>
              <a:t>, prikazan na uri za merjenje dolžine napada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451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Posest žoge / čas za napad - 24/14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539430"/>
          </a:xfrm>
          <a:prstGeom prst="rect">
            <a:avLst/>
          </a:prstGeom>
          <a:noFill/>
        </p:spPr>
        <p:txBody>
          <a:bodyPr wrap="square" rtlCol="0">
            <a:spAutoFit/>
          </a:bodyPr>
          <a:lstStyle/>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Moštvo A je imelo že 15 sekund žogo v posesti. A1 poskuša podati žogo A2, vendar se žoga kotali vzdolž mejne črte. B1 poskuša preprečiti, da bi žoga padla z igrišča, tako da skoči z igrišča preko mejne črte. Medtem ko je B1 še vedno v zraku:</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se žoge z eno roko dotakne B1,</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žogo z obema rokama prime B1,</a:t>
            </a:r>
          </a:p>
          <a:p>
            <a:pPr algn="just"/>
            <a:r>
              <a:rPr lang="sl-SI" dirty="0" smtClean="0">
                <a:latin typeface="Arial" panose="020B0604020202020204" pitchFamily="34" charset="0"/>
                <a:cs typeface="Arial" panose="020B0604020202020204" pitchFamily="34" charset="0"/>
              </a:rPr>
              <a:t>nakar žoga prileti nazaj na igrišče, kjer jo ujame A2.</a:t>
            </a:r>
          </a:p>
          <a:p>
            <a:pPr algn="just"/>
            <a:endParaRPr lang="sl-SI" sz="800" dirty="0" smtClean="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endParaRPr lang="sl-SI"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a:latin typeface="Arial" panose="020B0604020202020204" pitchFamily="34" charset="0"/>
                <a:cs typeface="Arial" panose="020B0604020202020204" pitchFamily="34" charset="0"/>
              </a:rPr>
              <a:t>Moštvo A ostaja v posesti žoge. </a:t>
            </a:r>
            <a:r>
              <a:rPr lang="sl-SI" dirty="0">
                <a:solidFill>
                  <a:srgbClr val="FF0000"/>
                </a:solidFill>
                <a:latin typeface="Arial" panose="020B0604020202020204" pitchFamily="34" charset="0"/>
                <a:cs typeface="Arial" panose="020B0604020202020204" pitchFamily="34" charset="0"/>
              </a:rPr>
              <a:t>Čas za napad moštva A </a:t>
            </a:r>
            <a:r>
              <a:rPr lang="sl-SI" dirty="0" smtClean="0">
                <a:solidFill>
                  <a:srgbClr val="FF0000"/>
                </a:solidFill>
                <a:latin typeface="Arial" panose="020B0604020202020204" pitchFamily="34" charset="0"/>
                <a:cs typeface="Arial" panose="020B0604020202020204" pitchFamily="34" charset="0"/>
              </a:rPr>
              <a:t/>
            </a:r>
            <a:br>
              <a:rPr lang="sl-SI" dirty="0" smtClean="0">
                <a:solidFill>
                  <a:srgbClr val="FF0000"/>
                </a:solidFill>
                <a:latin typeface="Arial" panose="020B0604020202020204" pitchFamily="34" charset="0"/>
                <a:cs typeface="Arial" panose="020B0604020202020204" pitchFamily="34" charset="0"/>
              </a:rPr>
            </a:br>
            <a:r>
              <a:rPr lang="sl-SI" dirty="0" smtClean="0">
                <a:solidFill>
                  <a:srgbClr val="FF0000"/>
                </a:solidFill>
                <a:latin typeface="Arial" panose="020B0604020202020204" pitchFamily="34" charset="0"/>
                <a:cs typeface="Arial" panose="020B0604020202020204" pitchFamily="34" charset="0"/>
              </a:rPr>
              <a:t>se </a:t>
            </a:r>
            <a:r>
              <a:rPr lang="sl-SI" b="1" dirty="0" smtClean="0">
                <a:solidFill>
                  <a:srgbClr val="FF0000"/>
                </a:solidFill>
                <a:latin typeface="Arial" panose="020B0604020202020204" pitchFamily="34" charset="0"/>
                <a:cs typeface="Arial" panose="020B0604020202020204" pitchFamily="34" charset="0"/>
              </a:rPr>
              <a:t>naprej </a:t>
            </a:r>
            <a:r>
              <a:rPr lang="sl-SI" b="1" dirty="0">
                <a:solidFill>
                  <a:srgbClr val="FF0000"/>
                </a:solidFill>
                <a:latin typeface="Arial" panose="020B0604020202020204" pitchFamily="34" charset="0"/>
                <a:cs typeface="Arial" panose="020B0604020202020204" pitchFamily="34" charset="0"/>
              </a:rPr>
              <a:t>odšteva</a:t>
            </a:r>
            <a:r>
              <a:rPr lang="sl-SI" dirty="0">
                <a:latin typeface="Arial" panose="020B0604020202020204" pitchFamily="34" charset="0"/>
                <a:cs typeface="Arial" panose="020B0604020202020204" pitchFamily="34" charset="0"/>
              </a:rPr>
              <a:t>.</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Moštvo B je prišlo do posesti žoge. </a:t>
            </a:r>
            <a:r>
              <a:rPr lang="sl-SI" dirty="0">
                <a:solidFill>
                  <a:srgbClr val="FF0000"/>
                </a:solidFill>
                <a:latin typeface="Arial" panose="020B0604020202020204" pitchFamily="34" charset="0"/>
                <a:cs typeface="Arial" panose="020B0604020202020204" pitchFamily="34" charset="0"/>
              </a:rPr>
              <a:t>Čas za napad moštva A </a:t>
            </a:r>
            <a:r>
              <a:rPr lang="sl-SI" dirty="0" smtClean="0">
                <a:solidFill>
                  <a:srgbClr val="FF0000"/>
                </a:solidFill>
                <a:latin typeface="Arial" panose="020B0604020202020204" pitchFamily="34" charset="0"/>
                <a:cs typeface="Arial" panose="020B0604020202020204" pitchFamily="34" charset="0"/>
              </a:rPr>
              <a:t/>
            </a:r>
            <a:br>
              <a:rPr lang="sl-SI" dirty="0" smtClean="0">
                <a:solidFill>
                  <a:srgbClr val="FF0000"/>
                </a:solidFill>
                <a:latin typeface="Arial" panose="020B0604020202020204" pitchFamily="34" charset="0"/>
                <a:cs typeface="Arial" panose="020B0604020202020204" pitchFamily="34" charset="0"/>
              </a:rPr>
            </a:br>
            <a:r>
              <a:rPr lang="sl-SI" dirty="0" smtClean="0">
                <a:solidFill>
                  <a:srgbClr val="FF0000"/>
                </a:solidFill>
                <a:latin typeface="Arial" panose="020B0604020202020204" pitchFamily="34" charset="0"/>
                <a:cs typeface="Arial" panose="020B0604020202020204" pitchFamily="34" charset="0"/>
              </a:rPr>
              <a:t>se </a:t>
            </a:r>
            <a:r>
              <a:rPr lang="sl-SI" b="1" dirty="0">
                <a:solidFill>
                  <a:srgbClr val="FF0000"/>
                </a:solidFill>
                <a:latin typeface="Arial" panose="020B0604020202020204" pitchFamily="34" charset="0"/>
                <a:cs typeface="Arial" panose="020B0604020202020204" pitchFamily="34" charset="0"/>
              </a:rPr>
              <a:t>ponastavi</a:t>
            </a:r>
            <a:r>
              <a:rPr lang="sl-SI"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5224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Prekršek vrnitve žoge v zadnje polje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154436"/>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ki stoji v svojem zadnjem polju, poda žogo proti svojemu prednjemu polju. Žoga zadane sodnika, ki z obema nogama stoji na sredinski črti, nakar se jo dotakne A2, ki stoji v svojem zadnjem polju</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Brez prekrška</a:t>
            </a:r>
            <a:r>
              <a:rPr lang="sl-SI" dirty="0">
                <a:latin typeface="Arial" panose="020B0604020202020204" pitchFamily="34" charset="0"/>
                <a:cs typeface="Arial" panose="020B0604020202020204" pitchFamily="34" charset="0"/>
              </a:rPr>
              <a:t>. Ni prišlo do prekrška vrnitve žoge v zadnje polje, ker noben igralec moštva A z žogo ni bil v prednjem polju. Ker pa je bila žoga prenesena v prednje polje, se štetje 8 sekund zaključi v trenutku, ko se žoga dotakne sodnika. </a:t>
            </a:r>
            <a:r>
              <a:rPr lang="sl-SI" dirty="0">
                <a:solidFill>
                  <a:srgbClr val="FF0000"/>
                </a:solidFill>
                <a:latin typeface="Arial" panose="020B0604020202020204" pitchFamily="34" charset="0"/>
                <a:cs typeface="Arial" panose="020B0604020202020204" pitchFamily="34" charset="0"/>
              </a:rPr>
              <a:t>Novo štetje 8 sekund </a:t>
            </a:r>
            <a:r>
              <a:rPr lang="sl-SI" dirty="0">
                <a:latin typeface="Arial" panose="020B0604020202020204" pitchFamily="34" charset="0"/>
                <a:cs typeface="Arial" panose="020B0604020202020204" pitchFamily="34" charset="0"/>
              </a:rPr>
              <a:t>se začne takoj, ko se žoge dotakne A2</a:t>
            </a:r>
            <a:r>
              <a:rPr lang="sl-SI"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5495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Prekršek vrnitve žoge v zadnje polje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323439"/>
          </a:xfrm>
          <a:prstGeom prst="rect">
            <a:avLst/>
          </a:prstGeom>
          <a:noFill/>
        </p:spPr>
        <p:txBody>
          <a:bodyPr wrap="square" rtlCol="0">
            <a:spAutoFit/>
          </a:bodyPr>
          <a:lstStyle/>
          <a:p>
            <a:pPr algn="just"/>
            <a:r>
              <a:rPr lang="sl-SI" b="1" u="sng" dirty="0" smtClean="0">
                <a:latin typeface="Arial" panose="020B0604020202020204" pitchFamily="34" charset="0"/>
                <a:cs typeface="Arial" panose="020B0604020202020204" pitchFamily="34" charset="0"/>
              </a:rPr>
              <a:t>Primer</a:t>
            </a:r>
            <a:r>
              <a:rPr lang="sl-SI" b="1" u="sng" dirty="0">
                <a:latin typeface="Arial" panose="020B0604020202020204" pitchFamily="34" charset="0"/>
                <a:cs typeface="Arial" panose="020B0604020202020204" pitchFamily="34" charset="0"/>
              </a:rPr>
              <a:t>:</a:t>
            </a:r>
            <a:r>
              <a:rPr lang="sl-SI" dirty="0">
                <a:latin typeface="Arial" panose="020B0604020202020204" pitchFamily="34" charset="0"/>
                <a:cs typeface="Arial" panose="020B0604020202020204" pitchFamily="34" charset="0"/>
              </a:rPr>
              <a:t> Moštvo A je v posesti žoge v svojem prednjem polju, ko se žoge hkrati dotakneta A1 in B1, nakar žoga pade v zadnje polje moštva A, kjer se jo prvi dotakne A2</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Moštvo A je naredilo prekršek</a:t>
            </a:r>
            <a:r>
              <a:rPr lang="sl-SI" dirty="0">
                <a:latin typeface="Arial" panose="020B0604020202020204" pitchFamily="34" charset="0"/>
                <a:cs typeface="Arial" panose="020B0604020202020204" pitchFamily="34" charset="0"/>
              </a:rPr>
              <a:t> vrnitve žoge v zadnje polje</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841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err="1" smtClean="0">
                <a:solidFill>
                  <a:schemeClr val="bg1"/>
                </a:solidFill>
              </a:rPr>
              <a:t>Različnie</a:t>
            </a:r>
            <a:r>
              <a:rPr lang="sl-SI" altLang="sl-SI" sz="2400" u="sng" dirty="0" smtClean="0">
                <a:solidFill>
                  <a:schemeClr val="bg1"/>
                </a:solidFill>
              </a:rPr>
              <a:t> odločitve sodnikov</a:t>
            </a:r>
            <a:endParaRPr lang="en-US" altLang="sl-SI" sz="2400" u="sng" dirty="0">
              <a:solidFill>
                <a:schemeClr val="bg1"/>
              </a:solidFill>
            </a:endParaRPr>
          </a:p>
        </p:txBody>
      </p:sp>
      <p:sp>
        <p:nvSpPr>
          <p:cNvPr id="4" name="PoljeZBesedilom 3"/>
          <p:cNvSpPr txBox="1"/>
          <p:nvPr/>
        </p:nvSpPr>
        <p:spPr>
          <a:xfrm>
            <a:off x="395536" y="2564904"/>
            <a:ext cx="8352928" cy="2985433"/>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Kadar pride do nasprotnih odločitev sodnikov ali se zgodi kršitev pravil približno ob istem času, </a:t>
            </a:r>
            <a:r>
              <a:rPr lang="sl-SI" b="1" dirty="0">
                <a:solidFill>
                  <a:srgbClr val="FF0000"/>
                </a:solidFill>
                <a:latin typeface="Arial" panose="020B0604020202020204" pitchFamily="34" charset="0"/>
                <a:cs typeface="Arial" panose="020B0604020202020204" pitchFamily="34" charset="0"/>
              </a:rPr>
              <a:t>velja, da če ena odločitev razveljavi dosežen zadetek, ta odločitev obvelja in točke niso priznane</a:t>
            </a:r>
            <a:r>
              <a:rPr lang="sl-SI" dirty="0" smtClean="0">
                <a:latin typeface="Arial" panose="020B0604020202020204" pitchFamily="34" charset="0"/>
                <a:cs typeface="Arial" panose="020B0604020202020204" pitchFamily="34" charset="0"/>
              </a:rPr>
              <a:t>.</a:t>
            </a:r>
          </a:p>
          <a:p>
            <a:pPr algn="just"/>
            <a:endParaRPr lang="sl-SI" dirty="0">
              <a:latin typeface="Arial" panose="020B0604020202020204" pitchFamily="34" charset="0"/>
              <a:cs typeface="Arial" panose="020B0604020202020204" pitchFamily="34" charset="0"/>
            </a:endParaRPr>
          </a:p>
          <a:p>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Žoga je pri metu igralca na koš iz igre v padajočem delu proti košu, ko se žoge hkrati dotakneta A2 in B2. Žoga </a:t>
            </a:r>
            <a:r>
              <a:rPr lang="sl-SI" dirty="0" smtClean="0">
                <a:latin typeface="Arial" panose="020B0604020202020204" pitchFamily="34" charset="0"/>
                <a:cs typeface="Arial" panose="020B0604020202020204" pitchFamily="34" charset="0"/>
              </a:rPr>
              <a:t>nato:</a:t>
            </a:r>
            <a:endParaRPr lang="sl-SI" dirty="0">
              <a:latin typeface="Arial" panose="020B0604020202020204" pitchFamily="34" charset="0"/>
              <a:cs typeface="Arial" panose="020B0604020202020204" pitchFamily="34" charset="0"/>
            </a:endParaRPr>
          </a:p>
          <a:p>
            <a:pPr marL="800100" lvl="1" indent="-342900">
              <a:buFont typeface="+mj-lt"/>
              <a:buAutoNum type="alphaLcParenR"/>
            </a:pPr>
            <a:r>
              <a:rPr lang="sl-SI" dirty="0">
                <a:latin typeface="Arial" panose="020B0604020202020204" pitchFamily="34" charset="0"/>
                <a:cs typeface="Arial" panose="020B0604020202020204" pitchFamily="34" charset="0"/>
              </a:rPr>
              <a:t>p</a:t>
            </a:r>
            <a:r>
              <a:rPr lang="sl-SI" dirty="0" smtClean="0">
                <a:latin typeface="Arial" panose="020B0604020202020204" pitchFamily="34" charset="0"/>
                <a:cs typeface="Arial" panose="020B0604020202020204" pitchFamily="34" charset="0"/>
              </a:rPr>
              <a:t>ade </a:t>
            </a:r>
            <a:r>
              <a:rPr lang="sl-SI" dirty="0">
                <a:latin typeface="Arial" panose="020B0604020202020204" pitchFamily="34" charset="0"/>
                <a:cs typeface="Arial" panose="020B0604020202020204" pitchFamily="34" charset="0"/>
              </a:rPr>
              <a:t>skozi koš.</a:t>
            </a:r>
          </a:p>
          <a:p>
            <a:pPr marL="800100" lvl="1" indent="-342900">
              <a:buFont typeface="+mj-lt"/>
              <a:buAutoNum type="alphaLcParenR"/>
            </a:pPr>
            <a:r>
              <a:rPr lang="sl-SI" dirty="0">
                <a:latin typeface="Arial" panose="020B0604020202020204" pitchFamily="34" charset="0"/>
                <a:cs typeface="Arial" panose="020B0604020202020204" pitchFamily="34" charset="0"/>
              </a:rPr>
              <a:t>n</a:t>
            </a:r>
            <a:r>
              <a:rPr lang="sl-SI" dirty="0" smtClean="0">
                <a:latin typeface="Arial" panose="020B0604020202020204" pitchFamily="34" charset="0"/>
                <a:cs typeface="Arial" panose="020B0604020202020204" pitchFamily="34" charset="0"/>
              </a:rPr>
              <a:t>e </a:t>
            </a:r>
            <a:r>
              <a:rPr lang="sl-SI" dirty="0">
                <a:latin typeface="Arial" panose="020B0604020202020204" pitchFamily="34" charset="0"/>
                <a:cs typeface="Arial" panose="020B0604020202020204" pitchFamily="34" charset="0"/>
              </a:rPr>
              <a:t>pade skozi koš.</a:t>
            </a:r>
          </a:p>
          <a:p>
            <a:endParaRPr lang="sl-SI" sz="800" dirty="0" smtClean="0">
              <a:latin typeface="Arial" panose="020B0604020202020204" pitchFamily="34" charset="0"/>
              <a:cs typeface="Arial" panose="020B0604020202020204" pitchFamily="34" charset="0"/>
            </a:endParaRPr>
          </a:p>
          <a:p>
            <a:r>
              <a:rPr lang="sl-SI" b="1" dirty="0" smtClean="0">
                <a:latin typeface="Arial" panose="020B0604020202020204" pitchFamily="34" charset="0"/>
                <a:cs typeface="Arial" panose="020B0604020202020204" pitchFamily="34" charset="0"/>
              </a:rPr>
              <a:t>Tolmačenje</a:t>
            </a:r>
            <a:r>
              <a:rPr lang="sl-SI" b="1" dirty="0">
                <a:latin typeface="Arial" panose="020B0604020202020204" pitchFamily="34" charset="0"/>
                <a:cs typeface="Arial" panose="020B0604020202020204" pitchFamily="34" charset="0"/>
              </a:rPr>
              <a:t>:</a:t>
            </a:r>
            <a:r>
              <a:rPr lang="sl-SI" dirty="0">
                <a:latin typeface="Arial" panose="020B0604020202020204" pitchFamily="34" charset="0"/>
                <a:cs typeface="Arial" panose="020B0604020202020204" pitchFamily="34" charset="0"/>
              </a:rPr>
              <a:t> v obeh primerih zadetek ni priznan. Pride do situacije s sodniškim </a:t>
            </a:r>
            <a:r>
              <a:rPr lang="sl-SI" dirty="0" smtClean="0">
                <a:latin typeface="Arial" panose="020B0604020202020204" pitchFamily="34" charset="0"/>
                <a:cs typeface="Arial" panose="020B0604020202020204" pitchFamily="34" charset="0"/>
              </a:rPr>
              <a:t>metom.</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333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Pravilo polkroga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420888"/>
            <a:ext cx="8352928" cy="3970318"/>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Namen pravila polkroga ni nagrajevanje obrambnega igralca, ki je zavzel prostor pod svojim košem z namenom, da izsili osebno napako v napadu napadalca, ki ima žogo v posesti in prodira proti košu.</a:t>
            </a:r>
          </a:p>
          <a:p>
            <a:pPr algn="just"/>
            <a:r>
              <a:rPr lang="sl-SI" dirty="0">
                <a:latin typeface="Arial" panose="020B0604020202020204" pitchFamily="34" charset="0"/>
                <a:cs typeface="Arial" panose="020B0604020202020204" pitchFamily="34" charset="0"/>
              </a:rPr>
              <a:t>Da se lahko uporabi pravilo polkroga:</a:t>
            </a:r>
          </a:p>
          <a:p>
            <a:pPr marL="800100" lvl="1" indent="-342900" algn="just">
              <a:buFont typeface="+mj-lt"/>
              <a:buAutoNum type="alphaLcParenR"/>
            </a:pPr>
            <a:r>
              <a:rPr lang="sl-SI" b="1" dirty="0">
                <a:solidFill>
                  <a:srgbClr val="FF0000"/>
                </a:solidFill>
                <a:latin typeface="Arial" panose="020B0604020202020204" pitchFamily="34" charset="0"/>
                <a:cs typeface="Arial" panose="020B0604020202020204" pitchFamily="34" charset="0"/>
              </a:rPr>
              <a:t>Se mora obrambni igralec z eno ali obema nogama dotikati polja </a:t>
            </a:r>
            <a:r>
              <a:rPr lang="sl-SI" b="1" dirty="0" smtClean="0">
                <a:solidFill>
                  <a:srgbClr val="FF0000"/>
                </a:solidFill>
                <a:latin typeface="Arial" panose="020B0604020202020204" pitchFamily="34" charset="0"/>
                <a:cs typeface="Arial" panose="020B0604020202020204" pitchFamily="34" charset="0"/>
              </a:rPr>
              <a:t>polkroga</a:t>
            </a:r>
            <a:r>
              <a:rPr lang="sl-SI" dirty="0" smtClean="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Črta polkroga je del polja polkroga</a:t>
            </a:r>
            <a:r>
              <a:rPr lang="sl-SI" dirty="0" smtClean="0">
                <a:latin typeface="Arial" panose="020B0604020202020204" pitchFamily="34" charset="0"/>
                <a:cs typeface="Arial" panose="020B0604020202020204" pitchFamily="34" charset="0"/>
              </a:rPr>
              <a:t>.</a:t>
            </a:r>
          </a:p>
          <a:p>
            <a:pPr lvl="1" algn="just"/>
            <a:endParaRPr lang="sl-SI" dirty="0">
              <a:latin typeface="Arial" panose="020B0604020202020204" pitchFamily="34" charset="0"/>
              <a:cs typeface="Arial" panose="020B0604020202020204" pitchFamily="34" charset="0"/>
            </a:endParaRPr>
          </a:p>
          <a:p>
            <a:pPr lvl="1" algn="just"/>
            <a:endParaRPr lang="sl-SI" dirty="0" smtClean="0">
              <a:latin typeface="Arial" panose="020B0604020202020204" pitchFamily="34" charset="0"/>
              <a:cs typeface="Arial" panose="020B0604020202020204" pitchFamily="34" charset="0"/>
            </a:endParaRPr>
          </a:p>
          <a:p>
            <a:pPr lvl="1" algn="just"/>
            <a:endParaRPr lang="sl-SI" dirty="0">
              <a:latin typeface="Arial" panose="020B0604020202020204" pitchFamily="34" charset="0"/>
              <a:cs typeface="Arial" panose="020B0604020202020204" pitchFamily="34" charset="0"/>
            </a:endParaRPr>
          </a:p>
          <a:p>
            <a:pPr lvl="1" algn="just"/>
            <a:endParaRPr lang="sl-SI" dirty="0" smtClean="0">
              <a:latin typeface="Arial" panose="020B0604020202020204" pitchFamily="34" charset="0"/>
              <a:cs typeface="Arial" panose="020B0604020202020204" pitchFamily="34" charset="0"/>
            </a:endParaRPr>
          </a:p>
          <a:p>
            <a:pPr lvl="1" algn="just"/>
            <a:endParaRPr lang="sl-SI" dirty="0">
              <a:latin typeface="Arial" panose="020B0604020202020204" pitchFamily="34" charset="0"/>
              <a:cs typeface="Arial" panose="020B0604020202020204" pitchFamily="34" charset="0"/>
            </a:endParaRPr>
          </a:p>
          <a:p>
            <a:pPr marL="800100" lvl="1" indent="-342900" algn="just">
              <a:buFont typeface="+mj-lt"/>
              <a:buAutoNum type="alphaLcParenR" startAt="2"/>
            </a:pPr>
            <a:endParaRPr lang="sl-SI" dirty="0" smtClean="0">
              <a:latin typeface="Arial" panose="020B0604020202020204" pitchFamily="34" charset="0"/>
              <a:cs typeface="Arial" panose="020B0604020202020204" pitchFamily="34" charset="0"/>
            </a:endParaRPr>
          </a:p>
          <a:p>
            <a:pPr marL="800100" lvl="1" indent="-342900" algn="just">
              <a:buFont typeface="+mj-lt"/>
              <a:buAutoNum type="alphaLcParenR" startAt="2"/>
            </a:pPr>
            <a:r>
              <a:rPr lang="sl-SI" dirty="0" smtClean="0">
                <a:latin typeface="Arial" panose="020B0604020202020204" pitchFamily="34" charset="0"/>
                <a:cs typeface="Arial" panose="020B0604020202020204" pitchFamily="34" charset="0"/>
              </a:rPr>
              <a:t>napadalec </a:t>
            </a:r>
            <a:r>
              <a:rPr lang="sl-SI" dirty="0">
                <a:latin typeface="Arial" panose="020B0604020202020204" pitchFamily="34" charset="0"/>
                <a:cs typeface="Arial" panose="020B0604020202020204" pitchFamily="34" charset="0"/>
              </a:rPr>
              <a:t>prodirati proti košu s prečkanjem polkroga in pri tem v zraku izvesti met na koš ali podajo</a:t>
            </a:r>
            <a:r>
              <a:rPr lang="sl-SI" dirty="0" smtClean="0">
                <a:latin typeface="Arial" panose="020B0604020202020204" pitchFamily="34" charset="0"/>
                <a:cs typeface="Arial" panose="020B0604020202020204" pitchFamily="34"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437232"/>
            <a:ext cx="1613792"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29" y="4437112"/>
            <a:ext cx="154636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232" y="4437112"/>
            <a:ext cx="1755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175" y="4437112"/>
            <a:ext cx="1632273"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5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Obojestranska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754326"/>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Izpolnjeni morajo biti naslednji pogoji, da se 2 </a:t>
            </a:r>
            <a:r>
              <a:rPr lang="sl-SI" dirty="0" smtClean="0">
                <a:latin typeface="Arial" panose="020B0604020202020204" pitchFamily="34" charset="0"/>
                <a:cs typeface="Arial" panose="020B0604020202020204" pitchFamily="34" charset="0"/>
              </a:rPr>
              <a:t>napaki </a:t>
            </a:r>
            <a:r>
              <a:rPr lang="sl-SI" dirty="0">
                <a:latin typeface="Arial" panose="020B0604020202020204" pitchFamily="34" charset="0"/>
                <a:cs typeface="Arial" panose="020B0604020202020204" pitchFamily="34" charset="0"/>
              </a:rPr>
              <a:t>štejeta kot obojestranska napaka: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Obe napaki sta napaki igralcev.</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Pri obeh napakah je prišlo do fizičnega kontakta.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Obe napaki sta med nasprotnikoma.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Obe napaki sta se zgodili približno ob istem času</a:t>
            </a:r>
            <a:r>
              <a:rPr lang="sl-SI"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19128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Obojestranska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385542"/>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Ob zavzemanju prostora na igrišču B1 odrine stran A1. B1 je dosojena osebna napaka. Ob približno istem času A1 udari B1 s komolcem.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A1 </a:t>
            </a:r>
            <a:r>
              <a:rPr lang="sl-SI" dirty="0">
                <a:latin typeface="Arial" panose="020B0604020202020204" pitchFamily="34" charset="0"/>
                <a:cs typeface="Arial" panose="020B0604020202020204" pitchFamily="34" charset="0"/>
              </a:rPr>
              <a:t>je dosojena nešportna napaka</a:t>
            </a:r>
            <a:r>
              <a:rPr lang="sl-SI" dirty="0" smtClean="0">
                <a:latin typeface="Arial" panose="020B0604020202020204" pitchFamily="34" charset="0"/>
                <a:cs typeface="Arial" panose="020B0604020202020204" pitchFamily="34" charset="0"/>
              </a:rPr>
              <a:t>. Do konca napada je preostalo 15 sekund.</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To je obojestranska napaka. Ker je imelo moštvo A žogo v posesti, ko je bila dosojena obojestranska napaka, se tekma nadaljuje z vračanjem žoge v igro moštva A z mesta, ki je najbližje napakama</a:t>
            </a:r>
            <a:r>
              <a:rPr lang="sl-SI" dirty="0" smtClean="0">
                <a:latin typeface="Arial" panose="020B0604020202020204" pitchFamily="34" charset="0"/>
                <a:cs typeface="Arial" panose="020B0604020202020204" pitchFamily="34" charset="0"/>
              </a:rPr>
              <a:t>. Moštvo A ima do konca napada na voljo še 15 sekund.</a:t>
            </a:r>
          </a:p>
          <a:p>
            <a:pPr algn="just"/>
            <a:endParaRPr lang="sl-SI" dirty="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in B1 se med seboj porivata, zato jima je bila dosojena osebna napaka. To je 2 napaka moštva A in 5 napaka moštva B v tej četrtini</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To je obojestranska napaka. Ne dodelijo se prosti </a:t>
            </a:r>
            <a:r>
              <a:rPr lang="sl-SI" dirty="0" smtClean="0">
                <a:latin typeface="Arial" panose="020B0604020202020204" pitchFamily="34" charset="0"/>
                <a:cs typeface="Arial" panose="020B0604020202020204" pitchFamily="34" charset="0"/>
              </a:rPr>
              <a:t>meti.</a:t>
            </a:r>
          </a:p>
        </p:txBody>
      </p:sp>
    </p:spTree>
    <p:extLst>
      <p:ext uri="{BB962C8B-B14F-4D97-AF65-F5344CB8AC3E}">
        <p14:creationId xmlns:p14="http://schemas.microsoft.com/office/powerpoint/2010/main" val="2803423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Tehnična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416320"/>
          </a:xfrm>
          <a:prstGeom prst="rect">
            <a:avLst/>
          </a:prstGeom>
          <a:noFill/>
        </p:spPr>
        <p:txBody>
          <a:bodyPr wrap="square" rtlCol="0">
            <a:spAutoFit/>
          </a:bodyPr>
          <a:lstStyle/>
          <a:p>
            <a:pPr algn="just"/>
            <a:r>
              <a:rPr lang="sl-SI" b="1" dirty="0" smtClean="0">
                <a:solidFill>
                  <a:srgbClr val="FF0000"/>
                </a:solidFill>
                <a:latin typeface="Arial" panose="020B0604020202020204" pitchFamily="34" charset="0"/>
                <a:cs typeface="Arial" panose="020B0604020202020204" pitchFamily="34" charset="0"/>
              </a:rPr>
              <a:t>Igralec bo do konca tekme izključen, če sta mu dosojeni 2 tehnični napaki.</a:t>
            </a:r>
          </a:p>
          <a:p>
            <a:pPr algn="just"/>
            <a:r>
              <a:rPr lang="sl-SI" dirty="0" smtClean="0">
                <a:latin typeface="Arial" panose="020B0604020202020204" pitchFamily="34" charset="0"/>
                <a:cs typeface="Arial" panose="020B0604020202020204" pitchFamily="34" charset="0"/>
              </a:rPr>
              <a:t>Trener bo do konca tekme izključen:</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če sta mu zaradi njegovega nešportnega vedenja dosojeni 2 tehnični napaki ('C').</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če so mu zaradi nešportnega vedenja drugih oseb na klopi moštva dosojene 3 tehnične napake, vse vpisane kot ('B'), ali pa je bila ena izmed njih ('C').</a:t>
            </a:r>
          </a:p>
          <a:p>
            <a:pPr algn="just"/>
            <a:r>
              <a:rPr lang="sl-SI" dirty="0" smtClean="0">
                <a:latin typeface="Arial" panose="020B0604020202020204" pitchFamily="34" charset="0"/>
                <a:cs typeface="Arial" panose="020B0604020202020204" pitchFamily="34" charset="0"/>
              </a:rPr>
              <a:t>Če je igralec ali trener izključen kot je opisano zgoraj, je ta tehnična napaka edina napaka, ki se kaznuje. Dodatna kazen zaradi izključitve se ne izvrši.</a:t>
            </a:r>
          </a:p>
          <a:p>
            <a:pPr algn="just"/>
            <a:endParaRPr lang="sl-SI" dirty="0" smtClean="0">
              <a:latin typeface="Arial" panose="020B0604020202020204" pitchFamily="34" charset="0"/>
              <a:cs typeface="Arial" panose="020B0604020202020204" pitchFamily="34" charset="0"/>
            </a:endParaRPr>
          </a:p>
          <a:p>
            <a:pPr algn="just"/>
            <a:r>
              <a:rPr lang="sl-SI" b="1" dirty="0" smtClean="0">
                <a:latin typeface="Arial" panose="020B0604020202020204" pitchFamily="34" charset="0"/>
                <a:cs typeface="Arial" panose="020B0604020202020204" pitchFamily="34" charset="0"/>
              </a:rPr>
              <a:t>KAZEN</a:t>
            </a:r>
            <a:r>
              <a:rPr lang="sl-SI" dirty="0" smtClean="0">
                <a:latin typeface="Arial" panose="020B0604020202020204" pitchFamily="34" charset="0"/>
                <a:cs typeface="Arial" panose="020B0604020202020204" pitchFamily="34" charset="0"/>
              </a:rPr>
              <a:t>: </a:t>
            </a:r>
            <a:r>
              <a:rPr lang="sl-SI" b="1" dirty="0" smtClean="0">
                <a:solidFill>
                  <a:srgbClr val="FF0000"/>
                </a:solidFill>
                <a:latin typeface="Arial" panose="020B0604020202020204" pitchFamily="34" charset="0"/>
                <a:cs typeface="Arial" panose="020B0604020202020204" pitchFamily="34" charset="0"/>
              </a:rPr>
              <a:t>Nasprotnikom se prisodi 1 prosti met</a:t>
            </a:r>
            <a:r>
              <a:rPr lang="sl-SI" dirty="0" smtClean="0">
                <a:latin typeface="Arial" panose="020B0604020202020204" pitchFamily="34" charset="0"/>
                <a:cs typeface="Arial" panose="020B0604020202020204" pitchFamily="34" charset="0"/>
              </a:rPr>
              <a:t>, ki mu sledi vračanje žoge v igro na sredini igrišča nasproti zapisnikarske mize.</a:t>
            </a:r>
          </a:p>
        </p:txBody>
      </p:sp>
    </p:spTree>
    <p:extLst>
      <p:ext uri="{BB962C8B-B14F-4D97-AF65-F5344CB8AC3E}">
        <p14:creationId xmlns:p14="http://schemas.microsoft.com/office/powerpoint/2010/main" val="428800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Tehnična </a:t>
            </a:r>
            <a:r>
              <a:rPr lang="sl-SI" altLang="sl-SI" sz="2400" u="sng" dirty="0">
                <a:solidFill>
                  <a:schemeClr val="bg1"/>
                </a:solidFill>
              </a:rPr>
              <a:t>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031325"/>
          </a:xfrm>
          <a:prstGeom prst="rect">
            <a:avLst/>
          </a:prstGeom>
          <a:noFill/>
        </p:spPr>
        <p:txBody>
          <a:bodyPr wrap="square" rtlCol="0">
            <a:spAutoFit/>
          </a:bodyPr>
          <a:lstStyle/>
          <a:p>
            <a:pPr algn="just"/>
            <a:r>
              <a:rPr lang="sl-SI" dirty="0" smtClean="0">
                <a:latin typeface="Arial" panose="020B0604020202020204" pitchFamily="34" charset="0"/>
                <a:cs typeface="Arial" panose="020B0604020202020204" pitchFamily="34" charset="0"/>
              </a:rPr>
              <a:t>Druga </a:t>
            </a:r>
            <a:r>
              <a:rPr lang="sl-SI" dirty="0">
                <a:latin typeface="Arial" panose="020B0604020202020204" pitchFamily="34" charset="0"/>
                <a:cs typeface="Arial" panose="020B0604020202020204" pitchFamily="34" charset="0"/>
              </a:rPr>
              <a:t>tehnična napaka igralca se označi tako, da se poleg minute v kateri se je zgodila, vpiše črka T, za njo pa v naslednjem kvadratku zapišeta črki </a:t>
            </a:r>
            <a:r>
              <a:rPr lang="sl-SI" dirty="0" smtClean="0">
                <a:latin typeface="Arial" panose="020B0604020202020204" pitchFamily="34" charset="0"/>
                <a:cs typeface="Arial" panose="020B0604020202020204" pitchFamily="34" charset="0"/>
              </a:rPr>
              <a:t>GD.</a:t>
            </a:r>
            <a:endParaRPr lang="sl-SI" dirty="0">
              <a:latin typeface="Arial" panose="020B0604020202020204" pitchFamily="34" charset="0"/>
              <a:cs typeface="Arial" panose="020B0604020202020204" pitchFamily="34" charset="0"/>
            </a:endParaRPr>
          </a:p>
          <a:p>
            <a:pPr algn="just"/>
            <a:endParaRPr lang="sl-SI" dirty="0" smtClean="0">
              <a:latin typeface="Arial" panose="020B0604020202020204" pitchFamily="34" charset="0"/>
              <a:cs typeface="Arial" panose="020B0604020202020204" pitchFamily="34" charset="0"/>
            </a:endParaRPr>
          </a:p>
          <a:p>
            <a:pPr algn="just"/>
            <a:r>
              <a:rPr lang="sl-SI" dirty="0" smtClean="0">
                <a:latin typeface="Arial" panose="020B0604020202020204" pitchFamily="34" charset="0"/>
                <a:cs typeface="Arial" panose="020B0604020202020204" pitchFamily="34" charset="0"/>
              </a:rPr>
              <a:t>Za </a:t>
            </a:r>
            <a:r>
              <a:rPr lang="sl-SI" dirty="0">
                <a:latin typeface="Arial" panose="020B0604020202020204" pitchFamily="34" charset="0"/>
                <a:cs typeface="Arial" panose="020B0604020202020204" pitchFamily="34" charset="0"/>
              </a:rPr>
              <a:t>drugo tehnično napako trenerju zapisano kot C oziroma za tretjo tehnično napako trenerju se označi tako, da se poleg črke C oz. B v naslednjem kvadratku zapišeta še črki </a:t>
            </a:r>
            <a:r>
              <a:rPr lang="sl-SI" dirty="0" smtClean="0">
                <a:latin typeface="Arial" panose="020B0604020202020204" pitchFamily="34" charset="0"/>
                <a:cs typeface="Arial" panose="020B0604020202020204" pitchFamily="34" charset="0"/>
              </a:rPr>
              <a:t>GD.</a:t>
            </a:r>
            <a:endParaRPr lang="sl-SI" dirty="0">
              <a:latin typeface="Arial" panose="020B0604020202020204" pitchFamily="34" charset="0"/>
              <a:cs typeface="Arial" panose="020B0604020202020204" pitchFamily="34" charset="0"/>
            </a:endParaRPr>
          </a:p>
          <a:p>
            <a:pPr algn="just"/>
            <a:r>
              <a:rPr lang="sl-SI" dirty="0" smtClean="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146" y="4437112"/>
            <a:ext cx="43243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240" y="5591720"/>
            <a:ext cx="42672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794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a:solidFill>
                  <a:schemeClr val="bg1"/>
                </a:solidFill>
              </a:rPr>
              <a:t>Številke igralcev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501" y="2420888"/>
            <a:ext cx="710799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544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Tehnična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708434"/>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bila tekom prvega polčasa dosojena prva tehnična napaka zaradi obešanja na obroč. Zaradi nešportnega vedenja mu je bila v drugem polčasu dosojena še druga tehnična napaka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A1 je avtomatsko izključen in mora po izključitvi oditi ter </a:t>
            </a:r>
            <a:r>
              <a:rPr lang="sl-SI" dirty="0">
                <a:solidFill>
                  <a:srgbClr val="FF0000"/>
                </a:solidFill>
                <a:latin typeface="Arial" panose="020B0604020202020204" pitchFamily="34" charset="0"/>
                <a:cs typeface="Arial" panose="020B0604020202020204" pitchFamily="34" charset="0"/>
              </a:rPr>
              <a:t>do konca tekme ostati v garderobi svojega moštva</a:t>
            </a:r>
            <a:r>
              <a:rPr lang="sl-SI" dirty="0">
                <a:latin typeface="Arial" panose="020B0604020202020204" pitchFamily="34" charset="0"/>
                <a:cs typeface="Arial" panose="020B0604020202020204" pitchFamily="34" charset="0"/>
              </a:rPr>
              <a:t> ali pa (če se tako odloči) zapustiti dvorano. Izvede se samo kazen za to drugo tehnično napako. Dodatna kazen zaradi izključitve se ne izvede. Kadarkoli je igralec dobil svojo drugo tehnično napako na tekmi, mora zapisnikar o tem takoj obvestiti sodnika, ki bo takega igralca izključil</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06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Izključujoča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708434"/>
          </a:xfrm>
          <a:prstGeom prst="rect">
            <a:avLst/>
          </a:prstGeom>
          <a:noFill/>
        </p:spPr>
        <p:txBody>
          <a:bodyPr wrap="square" rtlCol="0">
            <a:spAutoFit/>
          </a:bodyPr>
          <a:lstStyle/>
          <a:p>
            <a:pPr algn="just"/>
            <a:r>
              <a:rPr lang="sl-SI" b="1" dirty="0" smtClean="0">
                <a:latin typeface="Arial" panose="020B0604020202020204" pitchFamily="34" charset="0"/>
                <a:cs typeface="Arial" panose="020B0604020202020204" pitchFamily="34" charset="0"/>
              </a:rPr>
              <a:t>Ugotovitev</a:t>
            </a:r>
            <a:r>
              <a:rPr lang="sl-SI" dirty="0" smtClean="0">
                <a:latin typeface="Arial" panose="020B0604020202020204" pitchFamily="34" charset="0"/>
                <a:cs typeface="Arial" panose="020B0604020202020204" pitchFamily="34" charset="0"/>
              </a:rPr>
              <a:t>: Z </a:t>
            </a:r>
            <a:r>
              <a:rPr lang="sl-SI" dirty="0">
                <a:latin typeface="Arial" panose="020B0604020202020204" pitchFamily="34" charset="0"/>
                <a:cs typeface="Arial" panose="020B0604020202020204" pitchFamily="34" charset="0"/>
              </a:rPr>
              <a:t>izključitvijo oseba ni več član moštva ali oseba, ki sedi na klopi moštva. </a:t>
            </a:r>
            <a:r>
              <a:rPr lang="sl-SI" dirty="0">
                <a:solidFill>
                  <a:srgbClr val="FF0000"/>
                </a:solidFill>
                <a:latin typeface="Arial" panose="020B0604020202020204" pitchFamily="34" charset="0"/>
                <a:cs typeface="Arial" panose="020B0604020202020204" pitchFamily="34" charset="0"/>
              </a:rPr>
              <a:t>Zato ne more biti več kaznovan </a:t>
            </a:r>
            <a:r>
              <a:rPr lang="sl-SI" dirty="0">
                <a:latin typeface="Arial" panose="020B0604020202020204" pitchFamily="34" charset="0"/>
                <a:cs typeface="Arial" panose="020B0604020202020204" pitchFamily="34" charset="0"/>
              </a:rPr>
              <a:t>zaradi svojega dodatnega nešportnega obnašanja na klopi. </a:t>
            </a:r>
            <a:endParaRPr lang="sl-SI" dirty="0" smtClean="0">
              <a:latin typeface="Arial" panose="020B0604020202020204" pitchFamily="34" charset="0"/>
              <a:cs typeface="Arial" panose="020B0604020202020204" pitchFamily="34" charset="0"/>
            </a:endParaRPr>
          </a:p>
          <a:p>
            <a:pPr algn="just"/>
            <a:endParaRPr lang="sl-SI" dirty="0" smtClean="0">
              <a:latin typeface="Arial" panose="020B0604020202020204" pitchFamily="34" charset="0"/>
              <a:cs typeface="Arial" panose="020B0604020202020204" pitchFamily="34" charset="0"/>
            </a:endParaRPr>
          </a:p>
          <a:p>
            <a:pPr algn="just"/>
            <a:r>
              <a:rPr lang="sl-SI" b="1" u="sng" dirty="0" smtClean="0">
                <a:latin typeface="Arial" panose="020B0604020202020204" pitchFamily="34" charset="0"/>
                <a:cs typeface="Arial" panose="020B0604020202020204" pitchFamily="34" charset="0"/>
              </a:rPr>
              <a:t>Primer</a:t>
            </a:r>
            <a:r>
              <a:rPr lang="sl-SI" b="1" u="sng" dirty="0">
                <a:latin typeface="Arial" panose="020B0604020202020204" pitchFamily="34" charset="0"/>
                <a:cs typeface="Arial" panose="020B0604020202020204" pitchFamily="34" charset="0"/>
              </a:rPr>
              <a:t>:</a:t>
            </a:r>
            <a:r>
              <a:rPr lang="sl-SI" dirty="0">
                <a:latin typeface="Arial" panose="020B0604020202020204" pitchFamily="34" charset="0"/>
                <a:cs typeface="Arial" panose="020B0604020202020204" pitchFamily="34" charset="0"/>
              </a:rPr>
              <a:t> A1 je bil izključen zaradi svojega izjemno nešportnega obnašanja. Ko zapušča igrišče, grdo verbalno napade sodnika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A1 je bil že izključen, zato več ne more biti kaznovan. Sodnik ali tehnični komisar (če je prisoten) mora vodstvu tekmovanja poslati poročilo, v katerem natančno opiše incident.</a:t>
            </a:r>
          </a:p>
        </p:txBody>
      </p:sp>
    </p:spTree>
    <p:extLst>
      <p:ext uri="{BB962C8B-B14F-4D97-AF65-F5344CB8AC3E}">
        <p14:creationId xmlns:p14="http://schemas.microsoft.com/office/powerpoint/2010/main" val="357357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Izključujoča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831544"/>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dosojen prekršek korakov. A1 živčno odreagira in verbalno napade sodnika, zato je </a:t>
            </a:r>
            <a:r>
              <a:rPr lang="sl-SI" dirty="0">
                <a:solidFill>
                  <a:srgbClr val="FF0000"/>
                </a:solidFill>
                <a:latin typeface="Arial" panose="020B0604020202020204" pitchFamily="34" charset="0"/>
                <a:cs typeface="Arial" panose="020B0604020202020204" pitchFamily="34" charset="0"/>
              </a:rPr>
              <a:t>izključen</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Kazen sta </a:t>
            </a:r>
            <a:r>
              <a:rPr lang="sl-SI" b="1" dirty="0" smtClean="0">
                <a:solidFill>
                  <a:srgbClr val="FF0000"/>
                </a:solidFill>
                <a:latin typeface="Arial" panose="020B0604020202020204" pitchFamily="34" charset="0"/>
                <a:cs typeface="Arial" panose="020B0604020202020204" pitchFamily="34" charset="0"/>
              </a:rPr>
              <a:t>2 </a:t>
            </a:r>
            <a:r>
              <a:rPr lang="sl-SI" b="1" dirty="0">
                <a:solidFill>
                  <a:srgbClr val="FF0000"/>
                </a:solidFill>
                <a:latin typeface="Arial" panose="020B0604020202020204" pitchFamily="34" charset="0"/>
                <a:cs typeface="Arial" panose="020B0604020202020204" pitchFamily="34" charset="0"/>
              </a:rPr>
              <a:t>prosta meta in posest žoge </a:t>
            </a:r>
            <a:r>
              <a:rPr lang="sl-SI" dirty="0">
                <a:latin typeface="Arial" panose="020B0604020202020204" pitchFamily="34" charset="0"/>
                <a:cs typeface="Arial" panose="020B0604020202020204" pitchFamily="34" charset="0"/>
              </a:rPr>
              <a:t>za moštvo B</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a:p>
            <a:pPr algn="just"/>
            <a:endParaRPr lang="sl-SI" dirty="0" smtClean="0">
              <a:latin typeface="Arial" panose="020B0604020202020204" pitchFamily="34" charset="0"/>
              <a:cs typeface="Arial" panose="020B0604020202020204" pitchFamily="34" charset="0"/>
            </a:endParaRPr>
          </a:p>
          <a:p>
            <a:pPr algn="just"/>
            <a:endParaRPr lang="sl-SI" dirty="0" smtClean="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bila dosojena 5 napaka. A1 živčno odreagira in verbalno napade sodnika, zato je </a:t>
            </a:r>
            <a:r>
              <a:rPr lang="sl-SI" dirty="0">
                <a:solidFill>
                  <a:srgbClr val="FF0000"/>
                </a:solidFill>
                <a:latin typeface="Arial" panose="020B0604020202020204" pitchFamily="34" charset="0"/>
                <a:cs typeface="Arial" panose="020B0604020202020204" pitchFamily="34" charset="0"/>
              </a:rPr>
              <a:t>izključen</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Napaka se zapiše trenerju moštva A in označi z B. Kazen je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b="1" dirty="0" smtClean="0">
                <a:solidFill>
                  <a:srgbClr val="FF0000"/>
                </a:solidFill>
                <a:latin typeface="Arial" panose="020B0604020202020204" pitchFamily="34" charset="0"/>
                <a:cs typeface="Arial" panose="020B0604020202020204" pitchFamily="34" charset="0"/>
              </a:rPr>
              <a:t>1 </a:t>
            </a:r>
            <a:r>
              <a:rPr lang="sl-SI" b="1" dirty="0">
                <a:solidFill>
                  <a:srgbClr val="FF0000"/>
                </a:solidFill>
                <a:latin typeface="Arial" panose="020B0604020202020204" pitchFamily="34" charset="0"/>
                <a:cs typeface="Arial" panose="020B0604020202020204" pitchFamily="34" charset="0"/>
              </a:rPr>
              <a:t>prosti met in posest žoge </a:t>
            </a:r>
            <a:r>
              <a:rPr lang="sl-SI" dirty="0">
                <a:latin typeface="Arial" panose="020B0604020202020204" pitchFamily="34" charset="0"/>
                <a:cs typeface="Arial" panose="020B0604020202020204" pitchFamily="34" charset="0"/>
              </a:rPr>
              <a:t>za moštvo B.</a:t>
            </a:r>
          </a:p>
        </p:txBody>
      </p:sp>
    </p:spTree>
    <p:extLst>
      <p:ext uri="{BB962C8B-B14F-4D97-AF65-F5344CB8AC3E}">
        <p14:creationId xmlns:p14="http://schemas.microsoft.com/office/powerpoint/2010/main" val="49406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Posebni primeri</a:t>
            </a:r>
            <a:endParaRPr lang="en-US" altLang="sl-SI" sz="2400" u="sng" dirty="0">
              <a:solidFill>
                <a:schemeClr val="bg1"/>
              </a:solidFill>
            </a:endParaRPr>
          </a:p>
        </p:txBody>
      </p:sp>
      <p:sp>
        <p:nvSpPr>
          <p:cNvPr id="4" name="PoljeZBesedilom 3"/>
          <p:cNvSpPr txBox="1"/>
          <p:nvPr/>
        </p:nvSpPr>
        <p:spPr>
          <a:xfrm>
            <a:off x="395536" y="2564904"/>
            <a:ext cx="8352928" cy="3662541"/>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B1 naredi nešportno napako nad A1. Takoj zatem sta dosojeni še tehnični napaki trenerju moštva A in trenerju moštva B</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Izničijo se lahko le enake kazni in to po vrstnem redu, kot so se zgodile. Torej se kazni za tehnični napaki trenerjema lahko izničita. Tekma se nadaljuje z dvema prostima metoma igralca A1, katerima sledi posest žoge za moštvo A</a:t>
            </a:r>
            <a:r>
              <a:rPr lang="sl-SI" dirty="0" smtClean="0">
                <a:latin typeface="Arial" panose="020B0604020202020204" pitchFamily="34" charset="0"/>
                <a:cs typeface="Arial" panose="020B0604020202020204" pitchFamily="34" charset="0"/>
              </a:rPr>
              <a:t>.</a:t>
            </a:r>
          </a:p>
          <a:p>
            <a:endParaRPr lang="sl-SI" dirty="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izvedel uspešen met na koš, pri katerem je B1 nad njim naredil nešportno napako. A1 je bila nato dosojena tehnična napaka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A1 se priznata 2 točki. Kazni za nešportno in tehnično napako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a:t>
            </a:r>
            <a:r>
              <a:rPr lang="sl-SI" dirty="0">
                <a:latin typeface="Arial" panose="020B0604020202020204" pitchFamily="34" charset="0"/>
                <a:cs typeface="Arial" panose="020B0604020202020204" pitchFamily="34" charset="0"/>
              </a:rPr>
              <a:t>1 prosti met in posest žoge za obe moštvi) se izničita. Tekma se nadaljuje z vračanjem žoge v igro s čelne črte tako kot po vsakem zadetem metu iz igre.</a:t>
            </a:r>
          </a:p>
        </p:txBody>
      </p:sp>
    </p:spTree>
    <p:extLst>
      <p:ext uri="{BB962C8B-B14F-4D97-AF65-F5344CB8AC3E}">
        <p14:creationId xmlns:p14="http://schemas.microsoft.com/office/powerpoint/2010/main" val="2558699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Uporaba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139321"/>
          </a:xfrm>
          <a:prstGeom prst="rect">
            <a:avLst/>
          </a:prstGeom>
          <a:noFill/>
        </p:spPr>
        <p:txBody>
          <a:bodyPr wrap="square" rtlCol="0">
            <a:spAutoFit/>
          </a:bodyPr>
          <a:lstStyle/>
          <a:p>
            <a:pPr algn="just"/>
            <a:r>
              <a:rPr lang="sl-SI" dirty="0" smtClean="0">
                <a:latin typeface="Arial" panose="020B0604020202020204" pitchFamily="34" charset="0"/>
                <a:cs typeface="Arial" panose="020B0604020202020204" pitchFamily="34" charset="0"/>
              </a:rPr>
              <a:t>Prvi sodnik je </a:t>
            </a:r>
            <a:r>
              <a:rPr lang="sl-SI" dirty="0">
                <a:latin typeface="Arial" panose="020B0604020202020204" pitchFamily="34" charset="0"/>
                <a:cs typeface="Arial" panose="020B0604020202020204" pitchFamily="34" charset="0"/>
              </a:rPr>
              <a:t>pooblaščen, da pred tekmo odobri in uporabi tehnično opremo za predvajanje posnetkov (IRS-</a:t>
            </a:r>
            <a:r>
              <a:rPr lang="sl-SI" dirty="0" err="1">
                <a:latin typeface="Arial" panose="020B0604020202020204" pitchFamily="34" charset="0"/>
                <a:cs typeface="Arial" panose="020B0604020202020204" pitchFamily="34" charset="0"/>
              </a:rPr>
              <a:t>Instant</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Replay</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System</a:t>
            </a:r>
            <a:r>
              <a:rPr lang="sl-SI" dirty="0">
                <a:latin typeface="Arial" panose="020B0604020202020204" pitchFamily="34" charset="0"/>
                <a:cs typeface="Arial" panose="020B0604020202020204" pitchFamily="34" charset="0"/>
              </a:rPr>
              <a:t>), s pomočjo katere odloči (preden podpiše zapisnik):</a:t>
            </a:r>
          </a:p>
          <a:p>
            <a:pPr marL="342900" lvl="0" indent="-342900" algn="just">
              <a:buFont typeface="+mj-lt"/>
              <a:buAutoNum type="arabicPeriod"/>
            </a:pPr>
            <a:r>
              <a:rPr lang="sl-SI" b="1" dirty="0" smtClean="0">
                <a:latin typeface="Arial" panose="020B0604020202020204" pitchFamily="34" charset="0"/>
                <a:cs typeface="Arial" panose="020B0604020202020204" pitchFamily="34" charset="0"/>
              </a:rPr>
              <a:t>Ob </a:t>
            </a:r>
            <a:r>
              <a:rPr lang="sl-SI" b="1" dirty="0">
                <a:latin typeface="Arial" panose="020B0604020202020204" pitchFamily="34" charset="0"/>
                <a:cs typeface="Arial" panose="020B0604020202020204" pitchFamily="34" charset="0"/>
              </a:rPr>
              <a:t>koncu četrtine ali </a:t>
            </a:r>
            <a:r>
              <a:rPr lang="sl-SI" b="1" dirty="0" smtClean="0">
                <a:latin typeface="Arial" panose="020B0604020202020204" pitchFamily="34" charset="0"/>
                <a:cs typeface="Arial" panose="020B0604020202020204" pitchFamily="34" charset="0"/>
              </a:rPr>
              <a:t>podaljška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a:latin typeface="Arial" panose="020B0604020202020204" pitchFamily="34" charset="0"/>
                <a:cs typeface="Arial" panose="020B0604020202020204" pitchFamily="34" charset="0"/>
              </a:rPr>
              <a:t>ali je bil met na koš iz igre izveden pred iztekom igralnega časa v četrtini ali podaljšku,</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koliko časa je še preostalo na uri za merjenje igralnega časa, če:</a:t>
            </a:r>
          </a:p>
          <a:p>
            <a:pPr marL="1200150" lvl="2" indent="-285750" algn="just">
              <a:buFont typeface="Wingdings" panose="05000000000000000000" pitchFamily="2" charset="2"/>
              <a:buChar char="Ø"/>
            </a:pPr>
            <a:r>
              <a:rPr lang="sl-SI" dirty="0">
                <a:latin typeface="Arial" panose="020B0604020202020204" pitchFamily="34" charset="0"/>
                <a:cs typeface="Arial" panose="020B0604020202020204" pitchFamily="34" charset="0"/>
              </a:rPr>
              <a:t>  je igralec, ki je metal na koš, stal izven igrišča,</a:t>
            </a:r>
          </a:p>
          <a:p>
            <a:pPr marL="1200150" lvl="2" indent="-285750" algn="just">
              <a:buFont typeface="Wingdings" panose="05000000000000000000" pitchFamily="2" charset="2"/>
              <a:buChar char="Ø"/>
            </a:pPr>
            <a:r>
              <a:rPr lang="sl-SI" dirty="0">
                <a:latin typeface="Arial" panose="020B0604020202020204" pitchFamily="34" charset="0"/>
                <a:cs typeface="Arial" panose="020B0604020202020204" pitchFamily="34" charset="0"/>
              </a:rPr>
              <a:t>  je prišlo do prekrška izteka napada,</a:t>
            </a:r>
          </a:p>
          <a:p>
            <a:pPr marL="1200150" lvl="2" indent="-285750" algn="just">
              <a:buFont typeface="Wingdings" panose="05000000000000000000" pitchFamily="2" charset="2"/>
              <a:buChar char="Ø"/>
            </a:pPr>
            <a:r>
              <a:rPr lang="sl-SI" dirty="0">
                <a:latin typeface="Arial" panose="020B0604020202020204" pitchFamily="34" charset="0"/>
                <a:cs typeface="Arial" panose="020B0604020202020204" pitchFamily="34" charset="0"/>
              </a:rPr>
              <a:t>  je prišlo do prekrška 8 sekund,</a:t>
            </a:r>
          </a:p>
          <a:p>
            <a:pPr marL="1200150" lvl="2" indent="-285750" algn="just">
              <a:buFont typeface="Wingdings" panose="05000000000000000000" pitchFamily="2" charset="2"/>
              <a:buChar char="Ø"/>
            </a:pPr>
            <a:r>
              <a:rPr lang="sl-SI" dirty="0">
                <a:latin typeface="Arial" panose="020B0604020202020204" pitchFamily="34" charset="0"/>
                <a:cs typeface="Arial" panose="020B0604020202020204" pitchFamily="34" charset="0"/>
              </a:rPr>
              <a:t>  je bila napaka dosojena pred iztekom igralnega </a:t>
            </a:r>
            <a:r>
              <a:rPr lang="sl-SI" dirty="0" smtClean="0">
                <a:latin typeface="Arial" panose="020B0604020202020204" pitchFamily="34" charset="0"/>
                <a:cs typeface="Arial" panose="020B0604020202020204" pitchFamily="34" charset="0"/>
              </a:rPr>
              <a:t>časa</a:t>
            </a:r>
            <a:r>
              <a:rPr lang="sl-SI"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64595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Uporaba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416320"/>
          </a:xfrm>
          <a:prstGeom prst="rect">
            <a:avLst/>
          </a:prstGeom>
          <a:noFill/>
        </p:spPr>
        <p:txBody>
          <a:bodyPr wrap="square" rtlCol="0">
            <a:spAutoFit/>
          </a:bodyPr>
          <a:lstStyle/>
          <a:p>
            <a:pPr marL="342900" lvl="0" indent="-342900" algn="just">
              <a:buFont typeface="+mj-lt"/>
              <a:buAutoNum type="arabicPeriod" startAt="2"/>
            </a:pPr>
            <a:r>
              <a:rPr lang="sl-SI" b="1" dirty="0" smtClean="0">
                <a:latin typeface="Arial" panose="020B0604020202020204" pitchFamily="34" charset="0"/>
                <a:cs typeface="Arial" panose="020B0604020202020204" pitchFamily="34" charset="0"/>
              </a:rPr>
              <a:t>Kadar </a:t>
            </a:r>
            <a:r>
              <a:rPr lang="sl-SI" b="1" dirty="0">
                <a:latin typeface="Arial" panose="020B0604020202020204" pitchFamily="34" charset="0"/>
                <a:cs typeface="Arial" panose="020B0604020202020204" pitchFamily="34" charset="0"/>
              </a:rPr>
              <a:t>ura za merjenje igralnega časa v četrti četrtini ali vsakem podaljšku kaže 2:00 ali </a:t>
            </a:r>
            <a:r>
              <a:rPr lang="sl-SI" b="1" dirty="0" smtClean="0">
                <a:latin typeface="Arial" panose="020B0604020202020204" pitchFamily="34" charset="0"/>
                <a:cs typeface="Arial" panose="020B0604020202020204" pitchFamily="34" charset="0"/>
              </a:rPr>
              <a:t>manj:</a:t>
            </a:r>
            <a:endParaRPr lang="sl-SI" b="1"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a:latin typeface="Arial" panose="020B0604020202020204" pitchFamily="34" charset="0"/>
                <a:cs typeface="Arial" panose="020B0604020202020204" pitchFamily="34" charset="0"/>
              </a:rPr>
              <a:t>ali je bil met na koš iz igre izveden pred zvočnim signalom za iztek napada,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ali je bil met na koš izveden preden je bila dosojena napaka,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da določi igralca, ki je odgovoren, da je žoga padla z </a:t>
            </a:r>
            <a:r>
              <a:rPr lang="sl-SI" dirty="0" smtClean="0">
                <a:latin typeface="Arial" panose="020B0604020202020204" pitchFamily="34" charset="0"/>
                <a:cs typeface="Arial" panose="020B0604020202020204" pitchFamily="34" charset="0"/>
              </a:rPr>
              <a:t>igrišča</a:t>
            </a:r>
            <a:r>
              <a:rPr lang="sl-SI" dirty="0">
                <a:latin typeface="Arial" panose="020B0604020202020204" pitchFamily="34" charset="0"/>
                <a:cs typeface="Arial" panose="020B0604020202020204" pitchFamily="34" charset="0"/>
              </a:rPr>
              <a:t>.</a:t>
            </a:r>
            <a:endParaRPr lang="sl-SI" dirty="0" smtClean="0">
              <a:latin typeface="Arial" panose="020B0604020202020204" pitchFamily="34" charset="0"/>
              <a:cs typeface="Arial" panose="020B0604020202020204" pitchFamily="34" charset="0"/>
            </a:endParaRPr>
          </a:p>
          <a:p>
            <a:pPr marL="342900" lvl="0" indent="-342900" algn="just">
              <a:buFont typeface="+mj-lt"/>
              <a:buAutoNum type="arabicPeriod" startAt="2"/>
            </a:pPr>
            <a:r>
              <a:rPr lang="sl-SI" b="1" dirty="0" smtClean="0">
                <a:latin typeface="Arial" panose="020B0604020202020204" pitchFamily="34" charset="0"/>
                <a:cs typeface="Arial" panose="020B0604020202020204" pitchFamily="34" charset="0"/>
              </a:rPr>
              <a:t>Kadarkoli </a:t>
            </a:r>
            <a:r>
              <a:rPr lang="sl-SI" b="1" dirty="0">
                <a:latin typeface="Arial" panose="020B0604020202020204" pitchFamily="34" charset="0"/>
                <a:cs typeface="Arial" panose="020B0604020202020204" pitchFamily="34" charset="0"/>
              </a:rPr>
              <a:t>med </a:t>
            </a:r>
            <a:r>
              <a:rPr lang="sl-SI" b="1" dirty="0" smtClean="0">
                <a:latin typeface="Arial" panose="020B0604020202020204" pitchFamily="34" charset="0"/>
                <a:cs typeface="Arial" panose="020B0604020202020204" pitchFamily="34" charset="0"/>
              </a:rPr>
              <a:t>tekmo:</a:t>
            </a:r>
            <a:endParaRPr lang="sl-SI" b="1"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a:latin typeface="Arial" panose="020B0604020202020204" pitchFamily="34" charset="0"/>
                <a:cs typeface="Arial" panose="020B0604020202020204" pitchFamily="34" charset="0"/>
              </a:rPr>
              <a:t>ali uspešen met na koš iz igre šteje 2 ali 3 točke,</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ob okvari ure za merjenje igralnega časa ali ure za merjenje izteka napada preveri, koliko časa je še ostalo na uri,</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da ugotovi, kdo je pravi metalec prostih metov,</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da ugotovi, kateri člani in spremljevalci moštva so sodelovali pri pretepu.</a:t>
            </a:r>
          </a:p>
        </p:txBody>
      </p:sp>
    </p:spTree>
    <p:extLst>
      <p:ext uri="{BB962C8B-B14F-4D97-AF65-F5344CB8AC3E}">
        <p14:creationId xmlns:p14="http://schemas.microsoft.com/office/powerpoint/2010/main" val="2697725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Postopek za uporabo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416320"/>
          </a:xfrm>
          <a:prstGeom prst="rect">
            <a:avLst/>
          </a:prstGeom>
          <a:noFill/>
        </p:spPr>
        <p:txBody>
          <a:bodyPr wrap="square" rtlCol="0">
            <a:spAutoFit/>
          </a:bodyPr>
          <a:lstStyle/>
          <a:p>
            <a:pPr marL="342900" lvl="0" indent="-342900" algn="just">
              <a:buFont typeface="+mj-lt"/>
              <a:buAutoNum type="arabicPeriod"/>
            </a:pPr>
            <a:r>
              <a:rPr lang="sl-SI" dirty="0">
                <a:latin typeface="Arial" panose="020B0604020202020204" pitchFamily="34" charset="0"/>
                <a:cs typeface="Arial" panose="020B0604020202020204" pitchFamily="34" charset="0"/>
              </a:rPr>
              <a:t>Z IRS bodo upravljali sodniki.</a:t>
            </a:r>
          </a:p>
          <a:p>
            <a:pPr marL="342900" lvl="0" indent="-342900" algn="just">
              <a:buFont typeface="+mj-lt"/>
              <a:buAutoNum type="arabicPeriod"/>
            </a:pPr>
            <a:r>
              <a:rPr lang="sl-SI" dirty="0">
                <a:latin typeface="Arial" panose="020B0604020202020204" pitchFamily="34" charset="0"/>
                <a:cs typeface="Arial" panose="020B0604020202020204" pitchFamily="34" charset="0"/>
              </a:rPr>
              <a:t>Če je odločitev sodnikov razlog uporabe IRS, bodo to sodniki na igrišču jasno pokazali.</a:t>
            </a:r>
          </a:p>
          <a:p>
            <a:pPr marL="342900" lvl="0" indent="-342900" algn="just">
              <a:buFont typeface="+mj-lt"/>
              <a:buAutoNum type="arabicPeriod"/>
            </a:pPr>
            <a:r>
              <a:rPr lang="sl-SI" dirty="0">
                <a:latin typeface="Arial" panose="020B0604020202020204" pitchFamily="34" charset="0"/>
                <a:cs typeface="Arial" panose="020B0604020202020204" pitchFamily="34" charset="0"/>
              </a:rPr>
              <a:t>Preden sodniki uporabijo IRS, morajo dobiti čim več informacij od pomožnih sodnikov in tehničnega komisarja, če je prisoten.</a:t>
            </a:r>
          </a:p>
          <a:p>
            <a:pPr marL="342900" lvl="0" indent="-342900" algn="just">
              <a:buFont typeface="+mj-lt"/>
              <a:buAutoNum type="arabicPeriod"/>
            </a:pPr>
            <a:r>
              <a:rPr lang="sl-SI" dirty="0">
                <a:latin typeface="Arial" panose="020B0604020202020204" pitchFamily="34" charset="0"/>
                <a:cs typeface="Arial" panose="020B0604020202020204" pitchFamily="34" charset="0"/>
              </a:rPr>
              <a:t>Prvi sodnik odloči ali bodo IRS uporabili ali ne. Če ga ne uporabijo, ostaja v veljavi prvotna odločitev sodnikov.</a:t>
            </a:r>
          </a:p>
          <a:p>
            <a:pPr marL="342900" lvl="0" indent="-342900" algn="just">
              <a:buFont typeface="+mj-lt"/>
              <a:buAutoNum type="arabicPeriod"/>
            </a:pPr>
            <a:r>
              <a:rPr lang="sl-SI" dirty="0">
                <a:latin typeface="Arial" panose="020B0604020202020204" pitchFamily="34" charset="0"/>
                <a:cs typeface="Arial" panose="020B0604020202020204" pitchFamily="34" charset="0"/>
              </a:rPr>
              <a:t>Po ogledu posnetka (IRS), se lahko prvotna odločitev sodnikov spremeni le v primeru, če posnetek nedvoumno pokaže napako sodnikov.</a:t>
            </a:r>
          </a:p>
          <a:p>
            <a:pPr marL="342900" lvl="0" indent="-342900" algn="just">
              <a:buFont typeface="+mj-lt"/>
              <a:buAutoNum type="arabicPeriod"/>
            </a:pPr>
            <a:r>
              <a:rPr lang="sl-SI" dirty="0">
                <a:latin typeface="Arial" panose="020B0604020202020204" pitchFamily="34" charset="0"/>
                <a:cs typeface="Arial" panose="020B0604020202020204" pitchFamily="34" charset="0"/>
              </a:rPr>
              <a:t>Če bo izveden ogled posnetka (IRS), mora biti ta pregledan najmanj pred začetkom naslednje četrtine ali preden prvi sodnik podpiše zapisnik, razen če ni drugače zahtevano</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407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Postopek za uporabo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693319"/>
          </a:xfrm>
          <a:prstGeom prst="rect">
            <a:avLst/>
          </a:prstGeom>
          <a:noFill/>
        </p:spPr>
        <p:txBody>
          <a:bodyPr wrap="square" rtlCol="0">
            <a:spAutoFit/>
          </a:bodyPr>
          <a:lstStyle/>
          <a:p>
            <a:pPr marL="342900" lvl="0" indent="-342900" algn="just">
              <a:buFont typeface="+mj-lt"/>
              <a:buAutoNum type="arabicPeriod" startAt="7"/>
            </a:pPr>
            <a:r>
              <a:rPr lang="sl-SI" dirty="0">
                <a:latin typeface="Arial" panose="020B0604020202020204" pitchFamily="34" charset="0"/>
                <a:cs typeface="Arial" panose="020B0604020202020204" pitchFamily="34" charset="0"/>
              </a:rPr>
              <a:t>Moštvi morata počakati na igrišču, če je bilo ob koncu druge četrtine potrebno pogledati posnetek (IRS), da se odloči, ali je bila napaka nad igralcem pri metu na koš narejena pred koncem druge četrtine ali je bil igralec ob metu na koš izven igrišča ali je pred metom prišlo do izteka napada ali je prišlo do prekrška 8 sekund ali pa je morda potrebno dodati čas na uri za merjenje igralnega časa.</a:t>
            </a:r>
          </a:p>
          <a:p>
            <a:pPr marL="342900" lvl="0" indent="-342900" algn="just">
              <a:buFont typeface="+mj-lt"/>
              <a:buAutoNum type="arabicPeriod" startAt="7"/>
            </a:pPr>
            <a:r>
              <a:rPr lang="sl-SI" dirty="0">
                <a:latin typeface="Arial" panose="020B0604020202020204" pitchFamily="34" charset="0"/>
                <a:cs typeface="Arial" panose="020B0604020202020204" pitchFamily="34" charset="0"/>
              </a:rPr>
              <a:t>Kadar bodo sodniki izvedli ogled posnetka (IRS) ob koncu četrte četrtine ali podaljška, morajo moštvi zadržati na igrišču.</a:t>
            </a:r>
          </a:p>
          <a:p>
            <a:pPr marL="342900" lvl="0" indent="-342900" algn="just">
              <a:buFont typeface="+mj-lt"/>
              <a:buAutoNum type="arabicPeriod" startAt="7"/>
            </a:pPr>
            <a:r>
              <a:rPr lang="sl-SI" dirty="0">
                <a:latin typeface="Arial" panose="020B0604020202020204" pitchFamily="34" charset="0"/>
                <a:cs typeface="Arial" panose="020B0604020202020204" pitchFamily="34" charset="0"/>
              </a:rPr>
              <a:t>Ogled posnetka (IRS) mora biti izveden čim hitreje. Sodniki lahko podaljšajo ogled posnetka, če je ob ogledu posnetka prišlo do tehničnih težav.</a:t>
            </a:r>
          </a:p>
          <a:p>
            <a:pPr marL="342900" lvl="0" indent="-342900" algn="just">
              <a:buFont typeface="+mj-lt"/>
              <a:buAutoNum type="arabicPeriod" startAt="7"/>
            </a:pPr>
            <a:r>
              <a:rPr lang="sl-SI" dirty="0">
                <a:latin typeface="Arial" panose="020B0604020202020204" pitchFamily="34" charset="0"/>
                <a:cs typeface="Arial" panose="020B0604020202020204" pitchFamily="34" charset="0"/>
              </a:rPr>
              <a:t>Če se je oprema za ogled posnetkov pokvarila in ni na voljo ustrezne nadomestne opreme, se ogledov posnetkov ne uporablja.</a:t>
            </a:r>
          </a:p>
          <a:p>
            <a:pPr lvl="0"/>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518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Postopek za uporabo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477328"/>
          </a:xfrm>
          <a:prstGeom prst="rect">
            <a:avLst/>
          </a:prstGeom>
          <a:noFill/>
        </p:spPr>
        <p:txBody>
          <a:bodyPr wrap="square" rtlCol="0">
            <a:spAutoFit/>
          </a:bodyPr>
          <a:lstStyle/>
          <a:p>
            <a:pPr marL="342900" lvl="0" indent="-342900" algn="just">
              <a:buFont typeface="+mj-lt"/>
              <a:buAutoNum type="arabicPeriod" startAt="11"/>
            </a:pPr>
            <a:r>
              <a:rPr lang="sl-SI" dirty="0">
                <a:latin typeface="Arial" panose="020B0604020202020204" pitchFamily="34" charset="0"/>
                <a:cs typeface="Arial" panose="020B0604020202020204" pitchFamily="34" charset="0"/>
              </a:rPr>
              <a:t>Med ogledom posnetka (IRS) sodniki ne smejo dovoliti, da bi imele nepooblaščene osebe dostop do ogleda posnetka (IRS).</a:t>
            </a:r>
          </a:p>
          <a:p>
            <a:pPr marL="342900" indent="-342900" algn="just">
              <a:buFont typeface="+mj-lt"/>
              <a:buAutoNum type="arabicPeriod" startAt="11"/>
            </a:pPr>
            <a:r>
              <a:rPr lang="sl-SI" dirty="0">
                <a:latin typeface="Arial" panose="020B0604020202020204" pitchFamily="34" charset="0"/>
                <a:cs typeface="Arial" panose="020B0604020202020204" pitchFamily="34" charset="0"/>
              </a:rPr>
              <a:t>Po zaključku ogleda posnetka (IRS) mora končno odločitev pokazati prvi sodnik tako, da se postavi pred zapisnikarsko mizo. Če je potrebno, lahko odločitev pojasni tudi trenerjema obeh moštev.</a:t>
            </a:r>
          </a:p>
        </p:txBody>
      </p:sp>
    </p:spTree>
    <p:extLst>
      <p:ext uri="{BB962C8B-B14F-4D97-AF65-F5344CB8AC3E}">
        <p14:creationId xmlns:p14="http://schemas.microsoft.com/office/powerpoint/2010/main" val="53819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Uporaba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431435"/>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meče na koš iz polja za 3 točke, ko se oglasi zvočni signal ure za merjenje igralnega časa, ki označuje konec četrtine. Sodniki postanejo negotovi, če se je ob metu na koš A1 dotaknil mejne črte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Lahko se uporabi posnetek (IRS), da odloči, ali je bil uspešno izveden met na koš pred iztekom igralnega časa v četrtini. Če to drži, se lahko posnetek (IRS) uporabi tudi za to, da določi, koliko časa je še preostalo na uri za merjenje igralnega časa. Prav tako lahko posnetek (IRS) odloči, ali je igralec ob metu na koš stopil izven igrišča</a:t>
            </a:r>
            <a:r>
              <a:rPr lang="sl-SI"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4046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a:solidFill>
                  <a:schemeClr val="bg1"/>
                </a:solidFill>
              </a:rPr>
              <a:t>Številke igralcev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099" y="2420888"/>
            <a:ext cx="7245301" cy="344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184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Uporaba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262432"/>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izvede met na koš, ko nad njim B1 naredi napako. Met je neuspešen. Približno hkrati se oglasi zvočni signal ure za merjenje igralnega časa, ki označuje konec četrtine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Lahko se uporabi posnetek (IRS), da odloči, ali je bila napaka storjena pred iztekom igralnega časa v četrtini.</a:t>
            </a:r>
          </a:p>
          <a:p>
            <a:pPr algn="just"/>
            <a:r>
              <a:rPr lang="sl-SI" dirty="0">
                <a:latin typeface="Arial" panose="020B0604020202020204" pitchFamily="34" charset="0"/>
                <a:cs typeface="Arial" panose="020B0604020202020204" pitchFamily="34" charset="0"/>
              </a:rPr>
              <a:t>Če posnetek potrdi, da je bila napaka storjena pred iztekom igralnega časa, se izvedejo prosti meti, uro za merjenje igralnega časa pa nastavi na preostali čas do zaključka četrtine ali tekme.</a:t>
            </a:r>
          </a:p>
          <a:p>
            <a:pPr algn="just"/>
            <a:r>
              <a:rPr lang="sl-SI" dirty="0">
                <a:latin typeface="Arial" panose="020B0604020202020204" pitchFamily="34" charset="0"/>
                <a:cs typeface="Arial" panose="020B0604020202020204" pitchFamily="34" charset="0"/>
              </a:rPr>
              <a:t>Če se iz posnetka ugotovi, da je bila napaka storjena po izteku igralnega časa, se napako B1 prezre, A1 pa ne dodeli prostih metov, razen če je bila napaka nešportna ali izključujoča in sledi naslednja četrtina ali podaljšek.</a:t>
            </a:r>
            <a:endParaRPr lang="sl-SI"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218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1719263"/>
            <a:ext cx="7920880" cy="461665"/>
          </a:xfrm>
          <a:prstGeom prst="rect">
            <a:avLst/>
          </a:prstGeom>
          <a:solidFill>
            <a:schemeClr val="tx2">
              <a:lumMod val="60000"/>
              <a:lumOff val="40000"/>
            </a:schemeClr>
          </a:solidFill>
          <a:ln>
            <a:noFill/>
          </a:ln>
          <a:effectLst>
            <a:outerShdw dist="35921" dir="2700000" algn="ctr" rotWithShape="0">
              <a:schemeClr val="tx1"/>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Uporaba opreme za predvajanje posnetkov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877437"/>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pade skozi koš in sodniki priznajo 3 točke. Sodniki postanejo negotovi, ali je bil met na koš izveden iz polja za 3 točke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Sodniki lahko uporabijo posnetek (IRS) </a:t>
            </a:r>
            <a:r>
              <a:rPr lang="sl-SI" dirty="0">
                <a:solidFill>
                  <a:srgbClr val="FF0000"/>
                </a:solidFill>
                <a:latin typeface="Arial" panose="020B0604020202020204" pitchFamily="34" charset="0"/>
                <a:cs typeface="Arial" panose="020B0604020202020204" pitchFamily="34" charset="0"/>
              </a:rPr>
              <a:t>kadarkoli med tekmo</a:t>
            </a:r>
            <a:r>
              <a:rPr lang="sl-SI" dirty="0">
                <a:latin typeface="Arial" panose="020B0604020202020204" pitchFamily="34" charset="0"/>
                <a:cs typeface="Arial" panose="020B0604020202020204" pitchFamily="34" charset="0"/>
              </a:rPr>
              <a:t>, da ugotovijo, ali je bil met na koš izveden iz polja za 2 ali 3 točke. Ogled posnetka se lahko opravi ob prvi priložnosti, ko je žoga mrtva in ura za merjenje igralnega časa zaustavljena</a:t>
            </a:r>
            <a:r>
              <a:rPr lang="sl-SI"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79285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Novi sodniški znaki</a:t>
            </a:r>
            <a:r>
              <a:rPr lang="en-US"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 </a:t>
            </a:r>
            <a:endParaRPr lang="en-US" altLang="sl-SI" sz="2400" u="sng"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32" r="32984"/>
          <a:stretch/>
        </p:blipFill>
        <p:spPr bwMode="auto">
          <a:xfrm>
            <a:off x="927100" y="2492896"/>
            <a:ext cx="2788102" cy="3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1" r="27775"/>
          <a:stretch/>
        </p:blipFill>
        <p:spPr bwMode="auto">
          <a:xfrm>
            <a:off x="4427984" y="2485819"/>
            <a:ext cx="3828340" cy="3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951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Novi sodniški znaki</a:t>
            </a:r>
            <a:r>
              <a:rPr lang="en-US"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 </a:t>
            </a:r>
            <a:endParaRPr lang="en-US" altLang="sl-SI" sz="2400" u="sng"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pic>
        <p:nvPicPr>
          <p:cNvPr id="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66" r="36324"/>
          <a:stretch/>
        </p:blipFill>
        <p:spPr bwMode="auto">
          <a:xfrm>
            <a:off x="940354" y="2492896"/>
            <a:ext cx="2213723" cy="3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Slika 8"/>
          <p:cNvPicPr>
            <a:picLocks noChangeAspect="1"/>
          </p:cNvPicPr>
          <p:nvPr/>
        </p:nvPicPr>
        <p:blipFill rotWithShape="1">
          <a:blip r:embed="rId4"/>
          <a:srcRect l="37842" r="29736"/>
          <a:stretch/>
        </p:blipFill>
        <p:spPr>
          <a:xfrm>
            <a:off x="5004048" y="2492896"/>
            <a:ext cx="2665411" cy="3888000"/>
          </a:xfrm>
          <a:prstGeom prst="rect">
            <a:avLst/>
          </a:prstGeom>
        </p:spPr>
      </p:pic>
    </p:spTree>
    <p:extLst>
      <p:ext uri="{BB962C8B-B14F-4D97-AF65-F5344CB8AC3E}">
        <p14:creationId xmlns:p14="http://schemas.microsoft.com/office/powerpoint/2010/main" val="918045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Novi sodniški znaki</a:t>
            </a:r>
            <a:r>
              <a:rPr lang="en-US"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 </a:t>
            </a:r>
            <a:endParaRPr lang="en-US" altLang="sl-SI" sz="2400" u="sng"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pic>
        <p:nvPicPr>
          <p:cNvPr id="3078"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010" r="36322"/>
          <a:stretch/>
        </p:blipFill>
        <p:spPr bwMode="auto">
          <a:xfrm>
            <a:off x="1259632" y="2472031"/>
            <a:ext cx="2129941" cy="3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Slika 5"/>
          <p:cNvPicPr>
            <a:picLocks noChangeAspect="1"/>
          </p:cNvPicPr>
          <p:nvPr/>
        </p:nvPicPr>
        <p:blipFill rotWithShape="1">
          <a:blip r:embed="rId3"/>
          <a:srcRect l="38243" r="33388" b="5509"/>
          <a:stretch/>
        </p:blipFill>
        <p:spPr>
          <a:xfrm>
            <a:off x="5004048" y="2472031"/>
            <a:ext cx="2332800" cy="3888000"/>
          </a:xfrm>
          <a:prstGeom prst="rect">
            <a:avLst/>
          </a:prstGeom>
        </p:spPr>
      </p:pic>
    </p:spTree>
    <p:extLst>
      <p:ext uri="{BB962C8B-B14F-4D97-AF65-F5344CB8AC3E}">
        <p14:creationId xmlns:p14="http://schemas.microsoft.com/office/powerpoint/2010/main" val="3696363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Novi sodniški znaki</a:t>
            </a:r>
            <a:r>
              <a:rPr lang="en-US"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 </a:t>
            </a:r>
            <a:endParaRPr lang="en-US" altLang="sl-SI" sz="2400" u="sng"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pic>
        <p:nvPicPr>
          <p:cNvPr id="9" name="Slika 8"/>
          <p:cNvPicPr>
            <a:picLocks noChangeAspect="1"/>
          </p:cNvPicPr>
          <p:nvPr/>
        </p:nvPicPr>
        <p:blipFill rotWithShape="1">
          <a:blip r:embed="rId3"/>
          <a:srcRect l="19152" r="10410"/>
          <a:stretch/>
        </p:blipFill>
        <p:spPr>
          <a:xfrm>
            <a:off x="1979712" y="2492896"/>
            <a:ext cx="5576790" cy="3744416"/>
          </a:xfrm>
          <a:prstGeom prst="rect">
            <a:avLst/>
          </a:prstGeom>
        </p:spPr>
      </p:pic>
    </p:spTree>
    <p:extLst>
      <p:ext uri="{BB962C8B-B14F-4D97-AF65-F5344CB8AC3E}">
        <p14:creationId xmlns:p14="http://schemas.microsoft.com/office/powerpoint/2010/main" val="2019146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Novi sodniški znaki</a:t>
            </a:r>
            <a:r>
              <a:rPr lang="en-US"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 </a:t>
            </a:r>
            <a:endParaRPr lang="en-US" altLang="sl-SI" sz="2400" u="sng"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pic>
        <p:nvPicPr>
          <p:cNvPr id="4" name="Slika 3"/>
          <p:cNvPicPr>
            <a:picLocks noChangeAspect="1"/>
          </p:cNvPicPr>
          <p:nvPr/>
        </p:nvPicPr>
        <p:blipFill rotWithShape="1">
          <a:blip r:embed="rId3"/>
          <a:srcRect l="39177" r="32453"/>
          <a:stretch/>
        </p:blipFill>
        <p:spPr>
          <a:xfrm>
            <a:off x="1763688" y="2564904"/>
            <a:ext cx="2088232" cy="3683287"/>
          </a:xfrm>
          <a:prstGeom prst="rect">
            <a:avLst/>
          </a:prstGeom>
        </p:spPr>
      </p:pic>
    </p:spTree>
    <p:extLst>
      <p:ext uri="{BB962C8B-B14F-4D97-AF65-F5344CB8AC3E}">
        <p14:creationId xmlns:p14="http://schemas.microsoft.com/office/powerpoint/2010/main" val="1768661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Novi sodniški znaki</a:t>
            </a:r>
            <a:r>
              <a:rPr lang="en-US"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 </a:t>
            </a:r>
            <a:endParaRPr lang="en-US" altLang="sl-SI" sz="2400" u="sng"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32" y="2492896"/>
            <a:ext cx="771293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814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Pisk kot opozorilo</a:t>
            </a:r>
            <a:endParaRPr lang="en-US" altLang="sl-SI" sz="2400" u="sng" dirty="0">
              <a:solidFill>
                <a:schemeClr val="bg1"/>
              </a:solidFill>
            </a:endParaRPr>
          </a:p>
        </p:txBody>
      </p:sp>
      <p:sp>
        <p:nvSpPr>
          <p:cNvPr id="4" name="PoljeZBesedilom 3"/>
          <p:cNvSpPr txBox="1"/>
          <p:nvPr/>
        </p:nvSpPr>
        <p:spPr>
          <a:xfrm>
            <a:off x="855080" y="2564904"/>
            <a:ext cx="7560840" cy="923330"/>
          </a:xfrm>
          <a:prstGeom prst="rect">
            <a:avLst/>
          </a:prstGeom>
          <a:noFill/>
        </p:spPr>
        <p:txBody>
          <a:bodyPr wrap="square" rtlCol="0">
            <a:spAutoFit/>
          </a:bodyPr>
          <a:lstStyle/>
          <a:p>
            <a:pPr algn="just"/>
            <a:r>
              <a:rPr lang="sl-SI" dirty="0" smtClean="0">
                <a:latin typeface="Arial" panose="020B0604020202020204" pitchFamily="34" charset="0"/>
                <a:cs typeface="Arial" panose="020B0604020202020204" pitchFamily="34" charset="0"/>
              </a:rPr>
              <a:t>Vsakič, ko se izvaja vračanje žoge v igro na čelni črti moštva v napadu </a:t>
            </a:r>
            <a:r>
              <a:rPr lang="sl-SI" dirty="0" smtClean="0">
                <a:solidFill>
                  <a:srgbClr val="FF0000"/>
                </a:solidFill>
                <a:latin typeface="Arial" panose="020B0604020202020204" pitchFamily="34" charset="0"/>
                <a:cs typeface="Arial" panose="020B0604020202020204" pitchFamily="34" charset="0"/>
              </a:rPr>
              <a:t>mora sodnik</a:t>
            </a:r>
            <a:r>
              <a:rPr lang="sl-SI" dirty="0" smtClean="0">
                <a:latin typeface="Arial" panose="020B0604020202020204" pitchFamily="34" charset="0"/>
                <a:cs typeface="Arial" panose="020B0604020202020204" pitchFamily="34" charset="0"/>
              </a:rPr>
              <a:t>, ki vroča žogo izvajalcu iz outa, preden vroči žogo </a:t>
            </a:r>
            <a:r>
              <a:rPr lang="sl-SI" dirty="0" smtClean="0">
                <a:solidFill>
                  <a:srgbClr val="FF0000"/>
                </a:solidFill>
                <a:latin typeface="Arial" panose="020B0604020202020204" pitchFamily="34" charset="0"/>
                <a:cs typeface="Arial" panose="020B0604020202020204" pitchFamily="34" charset="0"/>
              </a:rPr>
              <a:t>ZAPISKATI</a:t>
            </a:r>
            <a:r>
              <a:rPr lang="sl-SI" dirty="0" smtClean="0">
                <a:latin typeface="Arial" panose="020B0604020202020204" pitchFamily="34" charset="0"/>
                <a:cs typeface="Arial" panose="020B0604020202020204" pitchFamily="34" charset="0"/>
              </a:rPr>
              <a:t>.</a:t>
            </a:r>
            <a:endParaRPr lang="sl-SI"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590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62038" y="2132856"/>
            <a:ext cx="7294562" cy="347248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sl-SI" sz="7200" dirty="0" smtClean="0">
                <a:effectLst>
                  <a:outerShdw blurRad="38100" dist="38100" dir="2700000" algn="tl">
                    <a:srgbClr val="FFFFFF"/>
                  </a:outerShdw>
                </a:effectLst>
                <a:latin typeface="Comic Sans MS" pitchFamily="66" charset="0"/>
              </a:rPr>
              <a:t>MOREBITNA VPRAŠANJA, POJASNILA?</a:t>
            </a:r>
            <a:endParaRPr lang="en-US" sz="7200" dirty="0">
              <a:effectLst>
                <a:outerShdw blurRad="38100" dist="38100" dir="2700000" algn="tl">
                  <a:srgbClr val="FFFFFF"/>
                </a:outerShdw>
              </a:effectLst>
              <a:latin typeface="Comic Sans MS" pitchFamily="66" charset="0"/>
            </a:endParaRPr>
          </a:p>
        </p:txBody>
      </p:sp>
    </p:spTree>
    <p:extLst>
      <p:ext uri="{BB962C8B-B14F-4D97-AF65-F5344CB8AC3E}">
        <p14:creationId xmlns:p14="http://schemas.microsoft.com/office/powerpoint/2010/main" val="262781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a:solidFill>
                  <a:schemeClr val="bg1"/>
                </a:solidFill>
              </a:rPr>
              <a:t>Številke igralcev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099" y="2420887"/>
            <a:ext cx="7259233" cy="345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4536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miley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438" y="19431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062038" y="4238625"/>
            <a:ext cx="7294562" cy="1582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sl-SI" sz="7200" u="sng" smtClean="0">
                <a:effectLst>
                  <a:outerShdw blurRad="38100" dist="38100" dir="2700000" algn="tl">
                    <a:srgbClr val="FFFFFF"/>
                  </a:outerShdw>
                </a:effectLst>
                <a:latin typeface="Comic Sans MS" pitchFamily="66" charset="0"/>
              </a:rPr>
              <a:t>KONEC</a:t>
            </a:r>
            <a:endParaRPr lang="en-US" sz="7200" u="sng" dirty="0">
              <a:effectLst>
                <a:outerShdw blurRad="38100" dist="38100" dir="2700000" algn="tl">
                  <a:srgbClr val="FFFFFF"/>
                </a:outerShdw>
              </a:effectLst>
              <a:latin typeface="Comic Sans MS" pitchFamily="66" charset="0"/>
            </a:endParaRPr>
          </a:p>
        </p:txBody>
      </p:sp>
    </p:spTree>
    <p:extLst>
      <p:ext uri="{BB962C8B-B14F-4D97-AF65-F5344CB8AC3E}">
        <p14:creationId xmlns:p14="http://schemas.microsoft.com/office/powerpoint/2010/main" val="7406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Igralci: poškodbe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754326"/>
          </a:xfrm>
          <a:prstGeom prst="rect">
            <a:avLst/>
          </a:prstGeom>
          <a:noFill/>
        </p:spPr>
        <p:txBody>
          <a:bodyPr wrap="square" rtlCol="0">
            <a:spAutoFit/>
          </a:bodyPr>
          <a:lstStyle/>
          <a:p>
            <a:pPr marL="0" lvl="2" algn="just">
              <a:spcBef>
                <a:spcPct val="20000"/>
              </a:spcBef>
              <a:defRPr/>
            </a:pPr>
            <a:r>
              <a:rPr lang="sl-SI" dirty="0">
                <a:latin typeface="Arial" panose="020B0604020202020204" pitchFamily="34" charset="0"/>
                <a:cs typeface="Arial" panose="020B0604020202020204" pitchFamily="34" charset="0"/>
              </a:rPr>
              <a:t>Igralca, ki je poškodovan, krvavi ali ima odprto rano in ne more takoj nadaljevati z igro (v približno 15 sekundah), je potrebno zamenjati. Če pa se tak igralec opomore med minuto odmora, </a:t>
            </a:r>
            <a:r>
              <a:rPr lang="sl-SI" b="1" dirty="0">
                <a:solidFill>
                  <a:srgbClr val="FF0000"/>
                </a:solidFill>
                <a:latin typeface="Arial" panose="020B0604020202020204" pitchFamily="34" charset="0"/>
                <a:cs typeface="Arial" panose="020B0604020202020204" pitchFamily="34" charset="0"/>
              </a:rPr>
              <a:t>ki je bila odobrena kateremukoli moštvu</a:t>
            </a:r>
            <a:r>
              <a:rPr lang="sl-SI" dirty="0">
                <a:latin typeface="Arial" panose="020B0604020202020204" pitchFamily="34" charset="0"/>
                <a:cs typeface="Arial" panose="020B0604020202020204" pitchFamily="34" charset="0"/>
              </a:rPr>
              <a:t>, lahko tak igralec nadaljuje z igro (saj medtem ura za merjenje igralnega časa ni tekla). To ne velja v primeru, ko je sodnik njegovemu namestniku </a:t>
            </a:r>
            <a:r>
              <a:rPr lang="sl-SI" dirty="0" smtClean="0">
                <a:latin typeface="Arial" panose="020B0604020202020204" pitchFamily="34" charset="0"/>
                <a:cs typeface="Arial" panose="020B0604020202020204" pitchFamily="34" charset="0"/>
              </a:rPr>
              <a:t>že pokazal </a:t>
            </a:r>
            <a:r>
              <a:rPr lang="sl-SI" dirty="0">
                <a:latin typeface="Arial" panose="020B0604020202020204" pitchFamily="34" charset="0"/>
                <a:cs typeface="Arial" panose="020B0604020202020204" pitchFamily="34" charset="0"/>
              </a:rPr>
              <a:t>znak za zamenjavo, preden je dal zapisnikar zvočni signal za minuto odmora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58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Igralci: poškodbe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763834"/>
          </a:xfrm>
          <a:prstGeom prst="rect">
            <a:avLst/>
          </a:prstGeom>
          <a:noFill/>
        </p:spPr>
        <p:txBody>
          <a:bodyPr wrap="square" rtlCol="0">
            <a:spAutoFit/>
          </a:bodyPr>
          <a:lstStyle/>
          <a:p>
            <a:pPr marL="0" lvl="2" algn="just">
              <a:spcBef>
                <a:spcPct val="20000"/>
              </a:spcBef>
              <a:defRPr/>
            </a:pPr>
            <a:r>
              <a:rPr lang="sl-SI" dirty="0">
                <a:latin typeface="Arial" panose="020B0604020202020204" pitchFamily="34" charset="0"/>
                <a:cs typeface="Arial" panose="020B0604020202020204" pitchFamily="34" charset="0"/>
              </a:rPr>
              <a:t>Igralce, ki jih je trener določil, da bodo začeli tekmo ali pa so prejeli pomoč med prostimi meti, se lahko v primeru poškodbe zamenja. V tem primeru ima tudi nasprotno moštvo, če želi, pravico do zamenjave istega števila </a:t>
            </a:r>
            <a:r>
              <a:rPr lang="sl-SI" dirty="0" smtClean="0">
                <a:latin typeface="Arial" panose="020B0604020202020204" pitchFamily="34" charset="0"/>
                <a:cs typeface="Arial" panose="020B0604020202020204" pitchFamily="34" charset="0"/>
              </a:rPr>
              <a:t>igralcev.</a:t>
            </a:r>
            <a:endParaRPr lang="sl-SI" dirty="0">
              <a:latin typeface="Arial" panose="020B0604020202020204" pitchFamily="34" charset="0"/>
              <a:cs typeface="Arial" panose="020B0604020202020204" pitchFamily="34" charset="0"/>
            </a:endParaRPr>
          </a:p>
          <a:p>
            <a:pPr algn="just">
              <a:spcBef>
                <a:spcPct val="20000"/>
              </a:spcBef>
              <a:defRPr/>
            </a:pPr>
            <a:endParaRPr lang="sl-SI" dirty="0">
              <a:effectLst>
                <a:outerShdw blurRad="38100" dist="38100" dir="2700000" algn="tl">
                  <a:srgbClr val="FFFFFF"/>
                </a:outerShdw>
              </a:effectLst>
              <a:latin typeface="Arial" panose="020B0604020202020204" pitchFamily="34" charset="0"/>
              <a:cs typeface="Arial" panose="020B0604020202020204" pitchFamily="34" charset="0"/>
            </a:endParaRPr>
          </a:p>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B1 je storil osebno napako nad A1, zato sta mu dodeljena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2 prosta meta. Po prvem izvedenem prostem metu sodniki ugotovijo, da A1 krvavi, zato ga zamenja A6, ki bo izvajal drugi prosti met. Sedaj moštvo B zahteva zamenjavo 2 igralcev.</a:t>
            </a:r>
          </a:p>
          <a:p>
            <a:pPr algn="just"/>
            <a:endParaRPr lang="sl-SI" sz="800" dirty="0" smtClean="0">
              <a:latin typeface="Arial" panose="020B0604020202020204" pitchFamily="34" charset="0"/>
              <a:cs typeface="Arial" panose="020B0604020202020204" pitchFamily="34" charset="0"/>
            </a:endParaRPr>
          </a:p>
          <a:p>
            <a:r>
              <a:rPr lang="sl-SI" b="1" dirty="0" smtClean="0">
                <a:latin typeface="Arial" panose="020B0604020202020204" pitchFamily="34" charset="0"/>
                <a:cs typeface="Arial" panose="020B0604020202020204" pitchFamily="34" charset="0"/>
              </a:rPr>
              <a:t>Tolmačenje:</a:t>
            </a:r>
            <a:r>
              <a:rPr lang="sl-SI" dirty="0" smtClean="0">
                <a:latin typeface="Arial" panose="020B0604020202020204" pitchFamily="34" charset="0"/>
                <a:cs typeface="Arial" panose="020B0604020202020204" pitchFamily="34" charset="0"/>
              </a:rPr>
              <a:t> Moštvo B lahko izvede zamenjavo samo </a:t>
            </a:r>
            <a:r>
              <a:rPr lang="sl-SI" b="1" dirty="0" smtClean="0">
                <a:latin typeface="Arial" panose="020B0604020202020204" pitchFamily="34" charset="0"/>
                <a:cs typeface="Arial" panose="020B0604020202020204" pitchFamily="34" charset="0"/>
              </a:rPr>
              <a:t>1 igralca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11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Interval igre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323439"/>
          </a:xfrm>
          <a:prstGeom prst="rect">
            <a:avLst/>
          </a:prstGeom>
          <a:noFill/>
        </p:spPr>
        <p:txBody>
          <a:bodyPr wrap="square" rtlCol="0">
            <a:spAutoFit/>
          </a:bodyPr>
          <a:lstStyle/>
          <a:p>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Nad A1, ki je pri metu na koš iz igre, naredi napako B1. Hkrati se oglasi zvočni signal ure za merjenje igralnega časa, ki označuje konec četrtine. A1 sta dodeljena 2 prosta meta</a:t>
            </a:r>
            <a:r>
              <a:rPr lang="sl-SI" dirty="0" smtClean="0">
                <a:latin typeface="Arial" panose="020B0604020202020204" pitchFamily="34" charset="0"/>
                <a:cs typeface="Arial" panose="020B0604020202020204" pitchFamily="34" charset="0"/>
              </a:rPr>
              <a:t>.</a:t>
            </a:r>
          </a:p>
          <a:p>
            <a:endParaRPr lang="sl-SI" sz="800" dirty="0">
              <a:latin typeface="Arial" panose="020B0604020202020204" pitchFamily="34" charset="0"/>
              <a:cs typeface="Arial" panose="020B0604020202020204" pitchFamily="34" charset="0"/>
            </a:endParaRPr>
          </a:p>
          <a:p>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Interval igre se začne šele, ko se izvedeta prosta meta.</a:t>
            </a:r>
          </a:p>
        </p:txBody>
      </p:sp>
    </p:spTree>
    <p:extLst>
      <p:ext uri="{BB962C8B-B14F-4D97-AF65-F5344CB8AC3E}">
        <p14:creationId xmlns:p14="http://schemas.microsoft.com/office/powerpoint/2010/main" val="119327880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3952</TotalTime>
  <Words>4390</Words>
  <Application>Microsoft Office PowerPoint</Application>
  <PresentationFormat>Diaprojekcija na zaslonu (4:3)</PresentationFormat>
  <Paragraphs>305</Paragraphs>
  <Slides>60</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60</vt:i4>
      </vt:variant>
    </vt:vector>
  </HeadingPairs>
  <TitlesOfParts>
    <vt:vector size="67" baseType="lpstr">
      <vt:lpstr>DotumChe</vt:lpstr>
      <vt:lpstr>Arial</vt:lpstr>
      <vt:lpstr>Calibri</vt:lpstr>
      <vt:lpstr>Comic Sans MS</vt:lpstr>
      <vt:lpstr>Fiba</vt:lpstr>
      <vt:lpstr>Wingdings</vt:lpstr>
      <vt:lpstr>Officeova tema</vt:lpstr>
      <vt:lpstr>Spremembe Uradnih košarkarskih pravil 2014 za sodnike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Roman</dc:creator>
  <cp:lastModifiedBy>Roman K</cp:lastModifiedBy>
  <cp:revision>65</cp:revision>
  <cp:lastPrinted>2014-10-05T20:47:53Z</cp:lastPrinted>
  <dcterms:created xsi:type="dcterms:W3CDTF">2014-08-19T20:59:48Z</dcterms:created>
  <dcterms:modified xsi:type="dcterms:W3CDTF">2014-10-06T07:25:39Z</dcterms:modified>
</cp:coreProperties>
</file>